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30275213" cy="42803763"/>
  <p:notesSz cx="6858000" cy="9144000"/>
  <p:defaultTextStyle>
    <a:defPPr>
      <a:defRPr lang="en-US"/>
    </a:defPPr>
    <a:lvl1pPr marL="0" algn="l" defTabSz="3507730" rtl="0" eaLnBrk="1" latinLnBrk="0" hangingPunct="1">
      <a:defRPr sz="6905" kern="1200">
        <a:solidFill>
          <a:schemeClr val="tx1"/>
        </a:solidFill>
        <a:latin typeface="+mn-lt"/>
        <a:ea typeface="+mn-ea"/>
        <a:cs typeface="+mn-cs"/>
      </a:defRPr>
    </a:lvl1pPr>
    <a:lvl2pPr marL="1753865" algn="l" defTabSz="3507730" rtl="0" eaLnBrk="1" latinLnBrk="0" hangingPunct="1">
      <a:defRPr sz="6905" kern="1200">
        <a:solidFill>
          <a:schemeClr val="tx1"/>
        </a:solidFill>
        <a:latin typeface="+mn-lt"/>
        <a:ea typeface="+mn-ea"/>
        <a:cs typeface="+mn-cs"/>
      </a:defRPr>
    </a:lvl2pPr>
    <a:lvl3pPr marL="3507730" algn="l" defTabSz="3507730" rtl="0" eaLnBrk="1" latinLnBrk="0" hangingPunct="1">
      <a:defRPr sz="6905" kern="1200">
        <a:solidFill>
          <a:schemeClr val="tx1"/>
        </a:solidFill>
        <a:latin typeface="+mn-lt"/>
        <a:ea typeface="+mn-ea"/>
        <a:cs typeface="+mn-cs"/>
      </a:defRPr>
    </a:lvl3pPr>
    <a:lvl4pPr marL="5261595" algn="l" defTabSz="3507730" rtl="0" eaLnBrk="1" latinLnBrk="0" hangingPunct="1">
      <a:defRPr sz="6905" kern="1200">
        <a:solidFill>
          <a:schemeClr val="tx1"/>
        </a:solidFill>
        <a:latin typeface="+mn-lt"/>
        <a:ea typeface="+mn-ea"/>
        <a:cs typeface="+mn-cs"/>
      </a:defRPr>
    </a:lvl4pPr>
    <a:lvl5pPr marL="7015460" algn="l" defTabSz="3507730" rtl="0" eaLnBrk="1" latinLnBrk="0" hangingPunct="1">
      <a:defRPr sz="6905" kern="1200">
        <a:solidFill>
          <a:schemeClr val="tx1"/>
        </a:solidFill>
        <a:latin typeface="+mn-lt"/>
        <a:ea typeface="+mn-ea"/>
        <a:cs typeface="+mn-cs"/>
      </a:defRPr>
    </a:lvl5pPr>
    <a:lvl6pPr marL="8769325" algn="l" defTabSz="3507730" rtl="0" eaLnBrk="1" latinLnBrk="0" hangingPunct="1">
      <a:defRPr sz="6905" kern="1200">
        <a:solidFill>
          <a:schemeClr val="tx1"/>
        </a:solidFill>
        <a:latin typeface="+mn-lt"/>
        <a:ea typeface="+mn-ea"/>
        <a:cs typeface="+mn-cs"/>
      </a:defRPr>
    </a:lvl6pPr>
    <a:lvl7pPr marL="10523190" algn="l" defTabSz="3507730" rtl="0" eaLnBrk="1" latinLnBrk="0" hangingPunct="1">
      <a:defRPr sz="6905" kern="1200">
        <a:solidFill>
          <a:schemeClr val="tx1"/>
        </a:solidFill>
        <a:latin typeface="+mn-lt"/>
        <a:ea typeface="+mn-ea"/>
        <a:cs typeface="+mn-cs"/>
      </a:defRPr>
    </a:lvl7pPr>
    <a:lvl8pPr marL="12277054" algn="l" defTabSz="3507730" rtl="0" eaLnBrk="1" latinLnBrk="0" hangingPunct="1">
      <a:defRPr sz="6905" kern="1200">
        <a:solidFill>
          <a:schemeClr val="tx1"/>
        </a:solidFill>
        <a:latin typeface="+mn-lt"/>
        <a:ea typeface="+mn-ea"/>
        <a:cs typeface="+mn-cs"/>
      </a:defRPr>
    </a:lvl8pPr>
    <a:lvl9pPr marL="14030919" algn="l" defTabSz="3507730" rtl="0" eaLnBrk="1" latinLnBrk="0" hangingPunct="1">
      <a:defRPr sz="6905" kern="1200">
        <a:solidFill>
          <a:schemeClr val="tx1"/>
        </a:solidFill>
        <a:latin typeface="+mn-lt"/>
        <a:ea typeface="+mn-ea"/>
        <a:cs typeface="+mn-cs"/>
      </a:defRPr>
    </a:lvl9pPr>
  </p:defaultTextStyle>
  <p:extLst>
    <p:ext uri="{EFAFB233-063F-42B5-8137-9DF3F51BA10A}">
      <p15:sldGuideLst xmlns:p15="http://schemas.microsoft.com/office/powerpoint/2012/main">
        <p15:guide id="1" pos="9535" userDrawn="1">
          <p15:clr>
            <a:srgbClr val="A4A3A4"/>
          </p15:clr>
        </p15:guide>
        <p15:guide id="2" orient="horz" pos="1348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34588"/>
    <p:restoredTop sz="86442"/>
  </p:normalViewPr>
  <p:slideViewPr>
    <p:cSldViewPr snapToGrid="0" snapToObjects="1">
      <p:cViewPr>
        <p:scale>
          <a:sx n="37" d="100"/>
          <a:sy n="37" d="100"/>
        </p:scale>
        <p:origin x="1656" y="-48"/>
      </p:cViewPr>
      <p:guideLst>
        <p:guide pos="9535"/>
        <p:guide orient="horz" pos="13481"/>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hdphoto1.wdp>
</file>

<file path=ppt/media/hdphoto2.wdp>
</file>

<file path=ppt/media/image1.tiff>
</file>

<file path=ppt/media/image10.png>
</file>

<file path=ppt/media/image2.png>
</file>

<file path=ppt/media/image3.png>
</file>

<file path=ppt/media/image4.tiff>
</file>

<file path=ppt/media/image5.png>
</file>

<file path=ppt/media/image6.png>
</file>

<file path=ppt/media/image7.tiff>
</file>

<file path=ppt/media/image8.png>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7005156"/>
            <a:ext cx="25733931" cy="14902051"/>
          </a:xfrm>
        </p:spPr>
        <p:txBody>
          <a:bodyPr anchor="b"/>
          <a:lstStyle>
            <a:lvl1pPr algn="ctr">
              <a:defRPr sz="19865"/>
            </a:lvl1pPr>
          </a:lstStyle>
          <a:p>
            <a:r>
              <a:rPr lang="en-US" smtClean="0"/>
              <a:t>Click to edit Master title style</a:t>
            </a:r>
            <a:endParaRPr lang="en-US" dirty="0"/>
          </a:p>
        </p:txBody>
      </p:sp>
      <p:sp>
        <p:nvSpPr>
          <p:cNvPr id="3" name="Subtitle 2"/>
          <p:cNvSpPr>
            <a:spLocks noGrp="1"/>
          </p:cNvSpPr>
          <p:nvPr>
            <p:ph type="subTitle" idx="1"/>
          </p:nvPr>
        </p:nvSpPr>
        <p:spPr>
          <a:xfrm>
            <a:off x="3784402" y="22481887"/>
            <a:ext cx="22706410" cy="10334331"/>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321A92E-0CA4-EF49-86ED-36ECBDF7AD38}" type="datetimeFigureOut">
              <a:rPr lang="en-US" smtClean="0"/>
              <a:t>5/31/17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206F28-D913-9740-BD3B-6820ADAD3A02}"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321A92E-0CA4-EF49-86ED-36ECBDF7AD38}" type="datetimeFigureOut">
              <a:rPr lang="en-US" smtClean="0"/>
              <a:t>5/31/17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206F28-D913-9740-BD3B-6820ADAD3A02}"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2278904"/>
            <a:ext cx="6528093" cy="3627421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081423" y="2278904"/>
            <a:ext cx="19205838" cy="3627421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321A92E-0CA4-EF49-86ED-36ECBDF7AD38}" type="datetimeFigureOut">
              <a:rPr lang="en-US" smtClean="0"/>
              <a:t>5/31/17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206F28-D913-9740-BD3B-6820ADAD3A02}"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321A92E-0CA4-EF49-86ED-36ECBDF7AD38}" type="datetimeFigureOut">
              <a:rPr lang="en-US" smtClean="0"/>
              <a:t>5/31/17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206F28-D913-9740-BD3B-6820ADAD3A02}"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654" y="10671229"/>
            <a:ext cx="26112371" cy="17805173"/>
          </a:xfrm>
        </p:spPr>
        <p:txBody>
          <a:bodyPr anchor="b"/>
          <a:lstStyle>
            <a:lvl1pPr>
              <a:defRPr sz="19865"/>
            </a:lvl1pPr>
          </a:lstStyle>
          <a:p>
            <a:r>
              <a:rPr lang="en-US" smtClean="0"/>
              <a:t>Click to edit Master title style</a:t>
            </a:r>
            <a:endParaRPr lang="en-US" dirty="0"/>
          </a:p>
        </p:txBody>
      </p:sp>
      <p:sp>
        <p:nvSpPr>
          <p:cNvPr id="3" name="Text Placeholder 2"/>
          <p:cNvSpPr>
            <a:spLocks noGrp="1"/>
          </p:cNvSpPr>
          <p:nvPr>
            <p:ph type="body" idx="1"/>
          </p:nvPr>
        </p:nvSpPr>
        <p:spPr>
          <a:xfrm>
            <a:off x="2065654" y="28644846"/>
            <a:ext cx="26112371" cy="9363320"/>
          </a:xfrm>
        </p:spPr>
        <p:txBody>
          <a:bodyPr/>
          <a:lstStyle>
            <a:lvl1pPr marL="0" indent="0">
              <a:buNone/>
              <a:defRPr sz="7946">
                <a:solidFill>
                  <a:schemeClr val="tx1"/>
                </a:solidFill>
              </a:defRPr>
            </a:lvl1pPr>
            <a:lvl2pPr marL="1513743" indent="0">
              <a:buNone/>
              <a:defRPr sz="6622">
                <a:solidFill>
                  <a:schemeClr val="tx1">
                    <a:tint val="75000"/>
                  </a:schemeClr>
                </a:solidFill>
              </a:defRPr>
            </a:lvl2pPr>
            <a:lvl3pPr marL="3027487" indent="0">
              <a:buNone/>
              <a:defRPr sz="5960">
                <a:solidFill>
                  <a:schemeClr val="tx1">
                    <a:tint val="75000"/>
                  </a:schemeClr>
                </a:solidFill>
              </a:defRPr>
            </a:lvl3pPr>
            <a:lvl4pPr marL="4541230" indent="0">
              <a:buNone/>
              <a:defRPr sz="5297">
                <a:solidFill>
                  <a:schemeClr val="tx1">
                    <a:tint val="75000"/>
                  </a:schemeClr>
                </a:solidFill>
              </a:defRPr>
            </a:lvl4pPr>
            <a:lvl5pPr marL="6054974" indent="0">
              <a:buNone/>
              <a:defRPr sz="5297">
                <a:solidFill>
                  <a:schemeClr val="tx1">
                    <a:tint val="75000"/>
                  </a:schemeClr>
                </a:solidFill>
              </a:defRPr>
            </a:lvl5pPr>
            <a:lvl6pPr marL="7568717" indent="0">
              <a:buNone/>
              <a:defRPr sz="5297">
                <a:solidFill>
                  <a:schemeClr val="tx1">
                    <a:tint val="75000"/>
                  </a:schemeClr>
                </a:solidFill>
              </a:defRPr>
            </a:lvl6pPr>
            <a:lvl7pPr marL="9082461" indent="0">
              <a:buNone/>
              <a:defRPr sz="5297">
                <a:solidFill>
                  <a:schemeClr val="tx1">
                    <a:tint val="75000"/>
                  </a:schemeClr>
                </a:solidFill>
              </a:defRPr>
            </a:lvl7pPr>
            <a:lvl8pPr marL="10596204" indent="0">
              <a:buNone/>
              <a:defRPr sz="5297">
                <a:solidFill>
                  <a:schemeClr val="tx1">
                    <a:tint val="75000"/>
                  </a:schemeClr>
                </a:solidFill>
              </a:defRPr>
            </a:lvl8pPr>
            <a:lvl9pPr marL="12109948" indent="0">
              <a:buNone/>
              <a:defRPr sz="529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321A92E-0CA4-EF49-86ED-36ECBDF7AD38}" type="datetimeFigureOut">
              <a:rPr lang="en-US" smtClean="0"/>
              <a:t>5/31/17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206F28-D913-9740-BD3B-6820ADAD3A02}"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081421" y="11394520"/>
            <a:ext cx="12866966" cy="2715859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5326826" y="11394520"/>
            <a:ext cx="12866966" cy="2715859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321A92E-0CA4-EF49-86ED-36ECBDF7AD38}" type="datetimeFigureOut">
              <a:rPr lang="en-US" smtClean="0"/>
              <a:t>5/31/17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2206F28-D913-9740-BD3B-6820ADAD3A02}"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278913"/>
            <a:ext cx="26112371" cy="827341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085368" y="10492870"/>
            <a:ext cx="12807832"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smtClean="0"/>
              <a:t>Click to edit Master text styles</a:t>
            </a:r>
          </a:p>
        </p:txBody>
      </p:sp>
      <p:sp>
        <p:nvSpPr>
          <p:cNvPr id="4" name="Content Placeholder 3"/>
          <p:cNvSpPr>
            <a:spLocks noGrp="1"/>
          </p:cNvSpPr>
          <p:nvPr>
            <p:ph sz="half" idx="2"/>
          </p:nvPr>
        </p:nvSpPr>
        <p:spPr>
          <a:xfrm>
            <a:off x="2085368" y="15635264"/>
            <a:ext cx="12807832" cy="2299711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5326828" y="10492870"/>
            <a:ext cx="12870909"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smtClean="0"/>
              <a:t>Click to edit Master text styles</a:t>
            </a:r>
          </a:p>
        </p:txBody>
      </p:sp>
      <p:sp>
        <p:nvSpPr>
          <p:cNvPr id="6" name="Content Placeholder 5"/>
          <p:cNvSpPr>
            <a:spLocks noGrp="1"/>
          </p:cNvSpPr>
          <p:nvPr>
            <p:ph sz="quarter" idx="4"/>
          </p:nvPr>
        </p:nvSpPr>
        <p:spPr>
          <a:xfrm>
            <a:off x="15326828" y="15635264"/>
            <a:ext cx="12870909" cy="2299711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321A92E-0CA4-EF49-86ED-36ECBDF7AD38}" type="datetimeFigureOut">
              <a:rPr lang="en-US" smtClean="0"/>
              <a:t>5/31/17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2206F28-D913-9740-BD3B-6820ADAD3A02}"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321A92E-0CA4-EF49-86ED-36ECBDF7AD38}" type="datetimeFigureOut">
              <a:rPr lang="en-US" smtClean="0"/>
              <a:t>5/31/17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2206F28-D913-9740-BD3B-6820ADAD3A02}"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21A92E-0CA4-EF49-86ED-36ECBDF7AD38}" type="datetimeFigureOut">
              <a:rPr lang="en-US" smtClean="0"/>
              <a:t>5/31/17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2206F28-D913-9740-BD3B-6820ADAD3A02}"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smtClean="0"/>
              <a:t>Click to edit Master title style</a:t>
            </a:r>
            <a:endParaRPr lang="en-US" dirty="0"/>
          </a:p>
        </p:txBody>
      </p:sp>
      <p:sp>
        <p:nvSpPr>
          <p:cNvPr id="3" name="Content Placeholder 2"/>
          <p:cNvSpPr>
            <a:spLocks noGrp="1"/>
          </p:cNvSpPr>
          <p:nvPr>
            <p:ph idx="1"/>
          </p:nvPr>
        </p:nvSpPr>
        <p:spPr>
          <a:xfrm>
            <a:off x="12870909" y="6162959"/>
            <a:ext cx="15326827" cy="30418415"/>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321A92E-0CA4-EF49-86ED-36ECBDF7AD38}" type="datetimeFigureOut">
              <a:rPr lang="en-US" smtClean="0"/>
              <a:t>5/31/17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2206F28-D913-9740-BD3B-6820ADAD3A02}"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2870909" y="6162959"/>
            <a:ext cx="15326827" cy="30418415"/>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321A92E-0CA4-EF49-86ED-36ECBDF7AD38}" type="datetimeFigureOut">
              <a:rPr lang="en-US" smtClean="0"/>
              <a:t>5/31/17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2206F28-D913-9740-BD3B-6820ADAD3A02}"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78913"/>
            <a:ext cx="26112371" cy="827341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081421" y="11394520"/>
            <a:ext cx="26112371" cy="2715859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9321A92E-0CA4-EF49-86ED-36ECBDF7AD38}" type="datetimeFigureOut">
              <a:rPr lang="en-US" smtClean="0"/>
              <a:t>5/31/17</a:t>
            </a:fld>
            <a:endParaRPr lang="en-US"/>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52206F28-D913-9740-BD3B-6820ADAD3A02}" type="slidenum">
              <a:rPr lang="en-US" smtClean="0"/>
              <a:t>‹#›</a:t>
            </a:fld>
            <a:endParaRPr lang="en-US"/>
          </a:p>
        </p:txBody>
      </p:sp>
    </p:spTree>
    <p:extLst>
      <p:ext uri="{BB962C8B-B14F-4D97-AF65-F5344CB8AC3E}">
        <p14:creationId xmlns:p14="http://schemas.microsoft.com/office/powerpoint/2010/main" val="11934450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tiff"/><Relationship Id="rId12" Type="http://schemas.openxmlformats.org/officeDocument/2006/relationships/image" Target="../media/image10.png"/><Relationship Id="rId13" Type="http://schemas.microsoft.com/office/2007/relationships/hdphoto" Target="../media/hdphoto2.wdp"/><Relationship Id="rId1" Type="http://schemas.openxmlformats.org/officeDocument/2006/relationships/slideLayout" Target="../slideLayouts/slideLayout1.xml"/><Relationship Id="rId2" Type="http://schemas.openxmlformats.org/officeDocument/2006/relationships/image" Target="../media/image1.tiff"/><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tiff"/><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tiff"/><Relationship Id="rId9" Type="http://schemas.openxmlformats.org/officeDocument/2006/relationships/image" Target="../media/image8.png"/><Relationship Id="rId10"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11000">
              <a:schemeClr val="tx1">
                <a:lumMod val="75000"/>
                <a:lumOff val="25000"/>
              </a:schemeClr>
            </a:gs>
            <a:gs pos="100000">
              <a:schemeClr val="tx1">
                <a:lumMod val="65000"/>
                <a:lumOff val="35000"/>
              </a:schemeClr>
            </a:gs>
          </a:gsLst>
          <a:lin ang="16200000" scaled="1"/>
          <a:tileRect/>
        </a:gradFill>
        <a:effectLst/>
      </p:bgPr>
    </p:bg>
    <p:spTree>
      <p:nvGrpSpPr>
        <p:cNvPr id="1" name=""/>
        <p:cNvGrpSpPr/>
        <p:nvPr/>
      </p:nvGrpSpPr>
      <p:grpSpPr>
        <a:xfrm>
          <a:off x="0" y="0"/>
          <a:ext cx="0" cy="0"/>
          <a:chOff x="0" y="0"/>
          <a:chExt cx="0" cy="0"/>
        </a:xfrm>
      </p:grpSpPr>
      <p:cxnSp>
        <p:nvCxnSpPr>
          <p:cNvPr id="54" name="Straight Connector 53"/>
          <p:cNvCxnSpPr>
            <a:endCxn id="33" idx="4"/>
          </p:cNvCxnSpPr>
          <p:nvPr/>
        </p:nvCxnSpPr>
        <p:spPr>
          <a:xfrm flipV="1">
            <a:off x="17027071" y="29444214"/>
            <a:ext cx="7516389" cy="4621475"/>
          </a:xfrm>
          <a:prstGeom prst="line">
            <a:avLst/>
          </a:prstGeom>
          <a:ln w="381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a:endCxn id="33" idx="2"/>
          </p:cNvCxnSpPr>
          <p:nvPr/>
        </p:nvCxnSpPr>
        <p:spPr>
          <a:xfrm flipV="1">
            <a:off x="17027071" y="25511143"/>
            <a:ext cx="3322473" cy="6719871"/>
          </a:xfrm>
          <a:prstGeom prst="line">
            <a:avLst/>
          </a:prstGeom>
          <a:ln w="381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3" name="Oval 32"/>
          <p:cNvSpPr/>
          <p:nvPr/>
        </p:nvSpPr>
        <p:spPr>
          <a:xfrm>
            <a:off x="20349544" y="21578072"/>
            <a:ext cx="8387831" cy="7866142"/>
          </a:xfrm>
          <a:prstGeom prst="ellipse">
            <a:avLst/>
          </a:prstGeom>
          <a:noFill/>
          <a:ln w="7620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3397717" y="1241950"/>
            <a:ext cx="23479777" cy="2537092"/>
          </a:xfrm>
        </p:spPr>
        <p:txBody>
          <a:bodyPr>
            <a:noAutofit/>
          </a:bodyPr>
          <a:lstStyle/>
          <a:p>
            <a:r>
              <a:rPr lang="en-US" sz="14900" b="1" dirty="0" smtClean="0">
                <a:solidFill>
                  <a:schemeClr val="bg1"/>
                </a:solidFill>
              </a:rPr>
              <a:t>THE CYCLE OF BITS</a:t>
            </a:r>
            <a:endParaRPr lang="en-US" sz="14900" b="1" dirty="0">
              <a:solidFill>
                <a:schemeClr val="bg1"/>
              </a:solidFill>
            </a:endParaRPr>
          </a:p>
        </p:txBody>
      </p:sp>
      <p:sp>
        <p:nvSpPr>
          <p:cNvPr id="3" name="Subtitle 2"/>
          <p:cNvSpPr>
            <a:spLocks noGrp="1"/>
          </p:cNvSpPr>
          <p:nvPr>
            <p:ph type="subTitle" idx="1"/>
          </p:nvPr>
        </p:nvSpPr>
        <p:spPr>
          <a:xfrm>
            <a:off x="3397717" y="7821535"/>
            <a:ext cx="10605581" cy="5759517"/>
          </a:xfrm>
        </p:spPr>
        <p:txBody>
          <a:bodyPr>
            <a:noAutofit/>
          </a:bodyPr>
          <a:lstStyle/>
          <a:p>
            <a:r>
              <a:rPr lang="en-US" sz="4000" b="1" dirty="0" smtClean="0">
                <a:solidFill>
                  <a:schemeClr val="bg1"/>
                </a:solidFill>
              </a:rPr>
              <a:t>Abstract</a:t>
            </a:r>
            <a:endParaRPr lang="en-US" sz="3600" b="1" dirty="0" smtClean="0">
              <a:solidFill>
                <a:schemeClr val="bg1"/>
              </a:solidFill>
            </a:endParaRPr>
          </a:p>
          <a:p>
            <a:pPr algn="just"/>
            <a:r>
              <a:rPr lang="en-US" sz="3200" dirty="0">
                <a:solidFill>
                  <a:schemeClr val="bg1"/>
                </a:solidFill>
              </a:rPr>
              <a:t>The application of cryptographic algorithms in hardware is utilized for security and performance reasons in various public-key </a:t>
            </a:r>
            <a:r>
              <a:rPr lang="en-US" sz="3200" dirty="0" smtClean="0">
                <a:solidFill>
                  <a:schemeClr val="bg1"/>
                </a:solidFill>
              </a:rPr>
              <a:t>cryptosystems. </a:t>
            </a:r>
            <a:r>
              <a:rPr lang="en-US" sz="3200" dirty="0" smtClean="0">
                <a:solidFill>
                  <a:schemeClr val="bg1"/>
                </a:solidFill>
              </a:rPr>
              <a:t>In order to design a modular exponentiator, the modular multiplier must first be created in accordance with </a:t>
            </a:r>
            <a:r>
              <a:rPr lang="en-US" sz="3200" dirty="0" err="1" smtClean="0">
                <a:solidFill>
                  <a:schemeClr val="bg1"/>
                </a:solidFill>
              </a:rPr>
              <a:t>Kornerup’s</a:t>
            </a:r>
            <a:r>
              <a:rPr lang="en-US" sz="3200" dirty="0" smtClean="0">
                <a:solidFill>
                  <a:schemeClr val="bg1"/>
                </a:solidFill>
              </a:rPr>
              <a:t> definitions in </a:t>
            </a:r>
            <a:r>
              <a:rPr lang="en-US" sz="3200" i="1" dirty="0" smtClean="0">
                <a:solidFill>
                  <a:schemeClr val="bg1"/>
                </a:solidFill>
              </a:rPr>
              <a:t>A </a:t>
            </a:r>
            <a:r>
              <a:rPr lang="en-US" sz="3200" i="1" dirty="0">
                <a:solidFill>
                  <a:schemeClr val="bg1"/>
                </a:solidFill>
              </a:rPr>
              <a:t>Systolic, Linear-Array Multiplier for a Class of Right-Shift </a:t>
            </a:r>
            <a:r>
              <a:rPr lang="en-US" sz="3200" i="1" dirty="0" smtClean="0">
                <a:solidFill>
                  <a:schemeClr val="bg1"/>
                </a:solidFill>
              </a:rPr>
              <a:t>Algorithms</a:t>
            </a:r>
            <a:r>
              <a:rPr lang="en-US" sz="3200" dirty="0" smtClean="0">
                <a:solidFill>
                  <a:schemeClr val="bg1"/>
                </a:solidFill>
              </a:rPr>
              <a:t>. </a:t>
            </a:r>
            <a:r>
              <a:rPr lang="en-US" sz="3200" dirty="0">
                <a:solidFill>
                  <a:schemeClr val="bg1"/>
                </a:solidFill>
              </a:rPr>
              <a:t>In order to design </a:t>
            </a:r>
            <a:r>
              <a:rPr lang="en-US" sz="3200" dirty="0" smtClean="0">
                <a:solidFill>
                  <a:schemeClr val="bg1"/>
                </a:solidFill>
              </a:rPr>
              <a:t>these algorithms </a:t>
            </a:r>
            <a:r>
              <a:rPr lang="en-US" sz="3200" dirty="0">
                <a:solidFill>
                  <a:schemeClr val="bg1"/>
                </a:solidFill>
              </a:rPr>
              <a:t>in VHDL, some other </a:t>
            </a:r>
            <a:r>
              <a:rPr lang="en-US" sz="3200" dirty="0" smtClean="0">
                <a:solidFill>
                  <a:schemeClr val="bg1"/>
                </a:solidFill>
              </a:rPr>
              <a:t>basic functions </a:t>
            </a:r>
            <a:r>
              <a:rPr lang="en-US" sz="3200" dirty="0">
                <a:solidFill>
                  <a:schemeClr val="bg1"/>
                </a:solidFill>
              </a:rPr>
              <a:t>were first developed</a:t>
            </a:r>
            <a:r>
              <a:rPr lang="en-US" sz="3200" dirty="0" smtClean="0">
                <a:solidFill>
                  <a:schemeClr val="bg1"/>
                </a:solidFill>
              </a:rPr>
              <a:t>. We were unable to design a working construction of the modular exponentiator but we were able to design a working modular multiplier.</a:t>
            </a:r>
            <a:endParaRPr lang="en-US" sz="3200" dirty="0">
              <a:solidFill>
                <a:schemeClr val="bg1"/>
              </a:solidFill>
            </a:endParaRPr>
          </a:p>
        </p:txBody>
      </p:sp>
      <p:sp>
        <p:nvSpPr>
          <p:cNvPr id="8" name="Subtitle 2"/>
          <p:cNvSpPr txBox="1">
            <a:spLocks/>
          </p:cNvSpPr>
          <p:nvPr/>
        </p:nvSpPr>
        <p:spPr>
          <a:xfrm>
            <a:off x="6271171" y="41865053"/>
            <a:ext cx="17732870" cy="527547"/>
          </a:xfrm>
          <a:prstGeom prst="rect">
            <a:avLst/>
          </a:prstGeom>
          <a:ln>
            <a:noFill/>
          </a:ln>
        </p:spPr>
        <p:txBody>
          <a:bodyPr vert="horz" lIns="91440" tIns="45720" rIns="91440" bIns="45720" rtlCol="0">
            <a:noAutofit/>
          </a:bodyPr>
          <a:lstStyle>
            <a:lvl1pPr marL="0" indent="0" algn="ctr" defTabSz="3027487" rtl="0" eaLnBrk="1" latinLnBrk="0" hangingPunct="1">
              <a:lnSpc>
                <a:spcPct val="90000"/>
              </a:lnSpc>
              <a:spcBef>
                <a:spcPts val="3311"/>
              </a:spcBef>
              <a:buFont typeface="Arial" panose="020B0604020202020204" pitchFamily="34" charset="0"/>
              <a:buNone/>
              <a:defRPr sz="7946" kern="1200">
                <a:solidFill>
                  <a:schemeClr val="tx1"/>
                </a:solidFill>
                <a:latin typeface="+mn-lt"/>
                <a:ea typeface="+mn-ea"/>
                <a:cs typeface="+mn-cs"/>
              </a:defRPr>
            </a:lvl1pPr>
            <a:lvl2pPr marL="1513743" indent="0" algn="ctr" defTabSz="3027487" rtl="0" eaLnBrk="1" latinLnBrk="0" hangingPunct="1">
              <a:lnSpc>
                <a:spcPct val="90000"/>
              </a:lnSpc>
              <a:spcBef>
                <a:spcPts val="1655"/>
              </a:spcBef>
              <a:buFont typeface="Arial" panose="020B0604020202020204" pitchFamily="34" charset="0"/>
              <a:buNone/>
              <a:defRPr sz="6622" kern="1200">
                <a:solidFill>
                  <a:schemeClr val="tx1"/>
                </a:solidFill>
                <a:latin typeface="+mn-lt"/>
                <a:ea typeface="+mn-ea"/>
                <a:cs typeface="+mn-cs"/>
              </a:defRPr>
            </a:lvl2pPr>
            <a:lvl3pPr marL="3027487" indent="0" algn="ctr" defTabSz="3027487" rtl="0" eaLnBrk="1" latinLnBrk="0" hangingPunct="1">
              <a:lnSpc>
                <a:spcPct val="90000"/>
              </a:lnSpc>
              <a:spcBef>
                <a:spcPts val="1655"/>
              </a:spcBef>
              <a:buFont typeface="Arial" panose="020B0604020202020204" pitchFamily="34" charset="0"/>
              <a:buNone/>
              <a:defRPr sz="5960" kern="1200">
                <a:solidFill>
                  <a:schemeClr val="tx1"/>
                </a:solidFill>
                <a:latin typeface="+mn-lt"/>
                <a:ea typeface="+mn-ea"/>
                <a:cs typeface="+mn-cs"/>
              </a:defRPr>
            </a:lvl3pPr>
            <a:lvl4pPr marL="4541230"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4pPr>
            <a:lvl5pPr marL="6054974"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5pPr>
            <a:lvl6pPr marL="7568717"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6pPr>
            <a:lvl7pPr marL="9082461"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7pPr>
            <a:lvl8pPr marL="10596204"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8pPr>
            <a:lvl9pPr marL="12109948"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9pPr>
          </a:lstStyle>
          <a:p>
            <a:r>
              <a:rPr lang="en-US" sz="3200" dirty="0" smtClean="0">
                <a:solidFill>
                  <a:schemeClr val="bg1"/>
                </a:solidFill>
              </a:rPr>
              <a:t>  Simon Karing        •        Mathias Helsengren         </a:t>
            </a:r>
            <a:r>
              <a:rPr lang="en-US" sz="3200" dirty="0">
                <a:solidFill>
                  <a:schemeClr val="bg1"/>
                </a:solidFill>
              </a:rPr>
              <a:t>• </a:t>
            </a:r>
            <a:r>
              <a:rPr lang="en-US" sz="3200" dirty="0" smtClean="0">
                <a:solidFill>
                  <a:schemeClr val="bg1"/>
                </a:solidFill>
              </a:rPr>
              <a:t>       Mads </a:t>
            </a:r>
            <a:r>
              <a:rPr lang="en-US" sz="3200" dirty="0">
                <a:solidFill>
                  <a:schemeClr val="bg1"/>
                </a:solidFill>
              </a:rPr>
              <a:t>Riis </a:t>
            </a:r>
            <a:r>
              <a:rPr lang="en-US" sz="3200" dirty="0" smtClean="0">
                <a:solidFill>
                  <a:schemeClr val="bg1"/>
                </a:solidFill>
              </a:rPr>
              <a:t>Rasmussen</a:t>
            </a:r>
            <a:r>
              <a:rPr lang="en-US" sz="3200" dirty="0">
                <a:solidFill>
                  <a:schemeClr val="bg1"/>
                </a:solidFill>
              </a:rPr>
              <a:t> </a:t>
            </a:r>
            <a:r>
              <a:rPr lang="en-US" sz="3200" dirty="0" smtClean="0">
                <a:solidFill>
                  <a:schemeClr val="bg1"/>
                </a:solidFill>
              </a:rPr>
              <a:t>       •        Kim </a:t>
            </a:r>
            <a:r>
              <a:rPr lang="en-US" sz="3200" dirty="0">
                <a:solidFill>
                  <a:schemeClr val="bg1"/>
                </a:solidFill>
              </a:rPr>
              <a:t>Hoang </a:t>
            </a:r>
            <a:r>
              <a:rPr lang="en-US" sz="3200" dirty="0" smtClean="0">
                <a:solidFill>
                  <a:schemeClr val="bg1"/>
                </a:solidFill>
              </a:rPr>
              <a:t>Le</a:t>
            </a:r>
          </a:p>
        </p:txBody>
      </p:sp>
      <p:pic>
        <p:nvPicPr>
          <p:cNvPr id="5" name="Picture 4"/>
          <p:cNvPicPr>
            <a:picLocks noChangeAspect="1"/>
          </p:cNvPicPr>
          <p:nvPr/>
        </p:nvPicPr>
        <p:blipFill>
          <a:blip r:embed="rId2"/>
          <a:stretch>
            <a:fillRect/>
          </a:stretch>
        </p:blipFill>
        <p:spPr>
          <a:xfrm>
            <a:off x="22130899" y="39280446"/>
            <a:ext cx="7189865" cy="1921354"/>
          </a:xfrm>
          <a:prstGeom prst="rect">
            <a:avLst/>
          </a:prstGeom>
        </p:spPr>
      </p:pic>
      <mc:AlternateContent xmlns:mc="http://schemas.openxmlformats.org/markup-compatibility/2006">
        <mc:Choice xmlns:a14="http://schemas.microsoft.com/office/drawing/2010/main" Requires="a14">
          <p:sp>
            <p:nvSpPr>
              <p:cNvPr id="15" name="Subtitle 2"/>
              <p:cNvSpPr txBox="1">
                <a:spLocks/>
              </p:cNvSpPr>
              <p:nvPr/>
            </p:nvSpPr>
            <p:spPr>
              <a:xfrm>
                <a:off x="3397717" y="5043416"/>
                <a:ext cx="10605581" cy="2743599"/>
              </a:xfrm>
              <a:prstGeom prst="rect">
                <a:avLst/>
              </a:prstGeom>
            </p:spPr>
            <p:txBody>
              <a:bodyPr vert="horz" lIns="91440" tIns="45720" rIns="91440" bIns="45720" rtlCol="0">
                <a:noAutofit/>
              </a:bodyPr>
              <a:lstStyle>
                <a:lvl1pPr marL="0" indent="0" algn="ctr" defTabSz="3027487" rtl="0" eaLnBrk="1" latinLnBrk="0" hangingPunct="1">
                  <a:lnSpc>
                    <a:spcPct val="90000"/>
                  </a:lnSpc>
                  <a:spcBef>
                    <a:spcPts val="3311"/>
                  </a:spcBef>
                  <a:buFont typeface="Arial" panose="020B0604020202020204" pitchFamily="34" charset="0"/>
                  <a:buNone/>
                  <a:defRPr sz="7946" kern="1200">
                    <a:solidFill>
                      <a:schemeClr val="tx1"/>
                    </a:solidFill>
                    <a:latin typeface="+mn-lt"/>
                    <a:ea typeface="+mn-ea"/>
                    <a:cs typeface="+mn-cs"/>
                  </a:defRPr>
                </a:lvl1pPr>
                <a:lvl2pPr marL="1513743" indent="0" algn="ctr" defTabSz="3027487" rtl="0" eaLnBrk="1" latinLnBrk="0" hangingPunct="1">
                  <a:lnSpc>
                    <a:spcPct val="90000"/>
                  </a:lnSpc>
                  <a:spcBef>
                    <a:spcPts val="1655"/>
                  </a:spcBef>
                  <a:buFont typeface="Arial" panose="020B0604020202020204" pitchFamily="34" charset="0"/>
                  <a:buNone/>
                  <a:defRPr sz="6622" kern="1200">
                    <a:solidFill>
                      <a:schemeClr val="tx1"/>
                    </a:solidFill>
                    <a:latin typeface="+mn-lt"/>
                    <a:ea typeface="+mn-ea"/>
                    <a:cs typeface="+mn-cs"/>
                  </a:defRPr>
                </a:lvl2pPr>
                <a:lvl3pPr marL="3027487" indent="0" algn="ctr" defTabSz="3027487" rtl="0" eaLnBrk="1" latinLnBrk="0" hangingPunct="1">
                  <a:lnSpc>
                    <a:spcPct val="90000"/>
                  </a:lnSpc>
                  <a:spcBef>
                    <a:spcPts val="1655"/>
                  </a:spcBef>
                  <a:buFont typeface="Arial" panose="020B0604020202020204" pitchFamily="34" charset="0"/>
                  <a:buNone/>
                  <a:defRPr sz="5960" kern="1200">
                    <a:solidFill>
                      <a:schemeClr val="tx1"/>
                    </a:solidFill>
                    <a:latin typeface="+mn-lt"/>
                    <a:ea typeface="+mn-ea"/>
                    <a:cs typeface="+mn-cs"/>
                  </a:defRPr>
                </a:lvl3pPr>
                <a:lvl4pPr marL="4541230"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4pPr>
                <a:lvl5pPr marL="6054974"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5pPr>
                <a:lvl6pPr marL="7568717"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6pPr>
                <a:lvl7pPr marL="9082461"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7pPr>
                <a:lvl8pPr marL="10596204"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8pPr>
                <a:lvl9pPr marL="12109948"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9pPr>
              </a:lstStyle>
              <a:p>
                <a:r>
                  <a:rPr lang="en-US" sz="4000" b="1" dirty="0" smtClean="0">
                    <a:solidFill>
                      <a:schemeClr val="bg1"/>
                    </a:solidFill>
                  </a:rPr>
                  <a:t>The Project</a:t>
                </a:r>
              </a:p>
              <a:p>
                <a:pPr algn="just"/>
                <a:r>
                  <a:rPr lang="en-US" sz="3200" dirty="0" smtClean="0">
                    <a:solidFill>
                      <a:schemeClr val="bg1"/>
                    </a:solidFill>
                  </a:rPr>
                  <a:t>The purpose of this project was to implement algorithms in hardware and focused towards working with </a:t>
                </a:r>
                <a:r>
                  <a:rPr lang="en-US" sz="3200" dirty="0" smtClean="0">
                    <a:solidFill>
                      <a:schemeClr val="bg1"/>
                    </a:solidFill>
                  </a:rPr>
                  <a:t>something usable in cryptography, the modular exponentiator ( </a:t>
                </a:r>
                <a14:m>
                  <m:oMath xmlns:m="http://schemas.openxmlformats.org/officeDocument/2006/math">
                    <m:r>
                      <a:rPr lang="en-US" sz="3200" b="0" i="1" smtClean="0">
                        <a:solidFill>
                          <a:schemeClr val="bg1"/>
                        </a:solidFill>
                        <a:latin typeface="Cambria Math" charset="0"/>
                      </a:rPr>
                      <m:t>𝑦</m:t>
                    </m:r>
                    <m:r>
                      <a:rPr lang="en-US" sz="3200" b="0" i="1" smtClean="0">
                        <a:solidFill>
                          <a:schemeClr val="bg1"/>
                        </a:solidFill>
                        <a:latin typeface="Cambria Math" charset="0"/>
                      </a:rPr>
                      <m:t>=</m:t>
                    </m:r>
                    <m:sSup>
                      <m:sSupPr>
                        <m:ctrlPr>
                          <a:rPr lang="en-US" sz="3200" b="0" i="1" smtClean="0">
                            <a:solidFill>
                              <a:schemeClr val="bg1"/>
                            </a:solidFill>
                            <a:latin typeface="Cambria Math" charset="0"/>
                          </a:rPr>
                        </m:ctrlPr>
                      </m:sSupPr>
                      <m:e>
                        <m:r>
                          <a:rPr lang="en-US" sz="3200" b="0" i="1" smtClean="0">
                            <a:solidFill>
                              <a:schemeClr val="bg1"/>
                            </a:solidFill>
                            <a:latin typeface="Cambria Math" charset="0"/>
                          </a:rPr>
                          <m:t>𝑥</m:t>
                        </m:r>
                      </m:e>
                      <m:sup>
                        <m:r>
                          <a:rPr lang="en-US" sz="3200" b="0" i="1" smtClean="0">
                            <a:solidFill>
                              <a:schemeClr val="bg1"/>
                            </a:solidFill>
                            <a:latin typeface="Cambria Math" charset="0"/>
                          </a:rPr>
                          <m:t>𝑒</m:t>
                        </m:r>
                      </m:sup>
                    </m:sSup>
                    <m:r>
                      <a:rPr lang="en-US" sz="3200" b="0" i="1" smtClean="0">
                        <a:solidFill>
                          <a:schemeClr val="bg1"/>
                        </a:solidFill>
                        <a:latin typeface="Cambria Math" charset="0"/>
                      </a:rPr>
                      <m:t> </m:t>
                    </m:r>
                    <m:r>
                      <a:rPr lang="en-US" sz="3200" b="0" i="1" smtClean="0">
                        <a:solidFill>
                          <a:schemeClr val="bg1"/>
                        </a:solidFill>
                        <a:latin typeface="Cambria Math" charset="0"/>
                      </a:rPr>
                      <m:t>𝑚𝑜𝑑</m:t>
                    </m:r>
                    <m:r>
                      <a:rPr lang="en-US" sz="3200" b="0" i="1" smtClean="0">
                        <a:solidFill>
                          <a:schemeClr val="bg1"/>
                        </a:solidFill>
                        <a:latin typeface="Cambria Math" charset="0"/>
                      </a:rPr>
                      <m:t> </m:t>
                    </m:r>
                    <m:r>
                      <a:rPr lang="en-US" sz="3200" b="0" i="1" smtClean="0">
                        <a:solidFill>
                          <a:schemeClr val="bg1"/>
                        </a:solidFill>
                        <a:latin typeface="Cambria Math" charset="0"/>
                      </a:rPr>
                      <m:t>𝑚</m:t>
                    </m:r>
                  </m:oMath>
                </a14:m>
                <a:r>
                  <a:rPr lang="en-US" sz="3200" dirty="0" smtClean="0">
                    <a:solidFill>
                      <a:schemeClr val="bg1"/>
                    </a:solidFill>
                  </a:rPr>
                  <a:t>). </a:t>
                </a:r>
                <a:endParaRPr lang="en-US" sz="3200" dirty="0">
                  <a:solidFill>
                    <a:schemeClr val="bg1"/>
                  </a:solidFill>
                </a:endParaRPr>
              </a:p>
            </p:txBody>
          </p:sp>
        </mc:Choice>
        <mc:Fallback>
          <p:sp>
            <p:nvSpPr>
              <p:cNvPr id="15" name="Subtitle 2"/>
              <p:cNvSpPr txBox="1">
                <a:spLocks noRot="1" noChangeAspect="1" noMove="1" noResize="1" noEditPoints="1" noAdjustHandles="1" noChangeArrowheads="1" noChangeShapeType="1" noTextEdit="1"/>
              </p:cNvSpPr>
              <p:nvPr/>
            </p:nvSpPr>
            <p:spPr>
              <a:xfrm>
                <a:off x="3397717" y="5043416"/>
                <a:ext cx="10605581" cy="2743599"/>
              </a:xfrm>
              <a:prstGeom prst="rect">
                <a:avLst/>
              </a:prstGeom>
              <a:blipFill rotWithShape="0">
                <a:blip r:embed="rId3"/>
                <a:stretch>
                  <a:fillRect l="-1437" t="-6222" r="-1494"/>
                </a:stretch>
              </a:blipFill>
            </p:spPr>
            <p:txBody>
              <a:bodyPr/>
              <a:lstStyle/>
              <a:p>
                <a:r>
                  <a:rPr lang="en-US">
                    <a:noFill/>
                  </a:rPr>
                  <a:t> </a:t>
                </a:r>
              </a:p>
            </p:txBody>
          </p:sp>
        </mc:Fallback>
      </mc:AlternateContent>
      <p:sp>
        <p:nvSpPr>
          <p:cNvPr id="16" name="Subtitle 2"/>
          <p:cNvSpPr txBox="1">
            <a:spLocks/>
          </p:cNvSpPr>
          <p:nvPr/>
        </p:nvSpPr>
        <p:spPr>
          <a:xfrm>
            <a:off x="16446568" y="11499098"/>
            <a:ext cx="10605581" cy="5117732"/>
          </a:xfrm>
          <a:prstGeom prst="rect">
            <a:avLst/>
          </a:prstGeom>
        </p:spPr>
        <p:txBody>
          <a:bodyPr vert="horz" lIns="91440" tIns="45720" rIns="91440" bIns="45720" rtlCol="0">
            <a:noAutofit/>
          </a:bodyPr>
          <a:lstStyle>
            <a:lvl1pPr marL="0" indent="0" algn="ctr" defTabSz="3027487" rtl="0" eaLnBrk="1" latinLnBrk="0" hangingPunct="1">
              <a:lnSpc>
                <a:spcPct val="90000"/>
              </a:lnSpc>
              <a:spcBef>
                <a:spcPts val="3311"/>
              </a:spcBef>
              <a:buFont typeface="Arial" panose="020B0604020202020204" pitchFamily="34" charset="0"/>
              <a:buNone/>
              <a:defRPr sz="7946" kern="1200">
                <a:solidFill>
                  <a:schemeClr val="tx1"/>
                </a:solidFill>
                <a:latin typeface="+mn-lt"/>
                <a:ea typeface="+mn-ea"/>
                <a:cs typeface="+mn-cs"/>
              </a:defRPr>
            </a:lvl1pPr>
            <a:lvl2pPr marL="1513743" indent="0" algn="ctr" defTabSz="3027487" rtl="0" eaLnBrk="1" latinLnBrk="0" hangingPunct="1">
              <a:lnSpc>
                <a:spcPct val="90000"/>
              </a:lnSpc>
              <a:spcBef>
                <a:spcPts val="1655"/>
              </a:spcBef>
              <a:buFont typeface="Arial" panose="020B0604020202020204" pitchFamily="34" charset="0"/>
              <a:buNone/>
              <a:defRPr sz="6622" kern="1200">
                <a:solidFill>
                  <a:schemeClr val="tx1"/>
                </a:solidFill>
                <a:latin typeface="+mn-lt"/>
                <a:ea typeface="+mn-ea"/>
                <a:cs typeface="+mn-cs"/>
              </a:defRPr>
            </a:lvl2pPr>
            <a:lvl3pPr marL="3027487" indent="0" algn="ctr" defTabSz="3027487" rtl="0" eaLnBrk="1" latinLnBrk="0" hangingPunct="1">
              <a:lnSpc>
                <a:spcPct val="90000"/>
              </a:lnSpc>
              <a:spcBef>
                <a:spcPts val="1655"/>
              </a:spcBef>
              <a:buFont typeface="Arial" panose="020B0604020202020204" pitchFamily="34" charset="0"/>
              <a:buNone/>
              <a:defRPr sz="5960" kern="1200">
                <a:solidFill>
                  <a:schemeClr val="tx1"/>
                </a:solidFill>
                <a:latin typeface="+mn-lt"/>
                <a:ea typeface="+mn-ea"/>
                <a:cs typeface="+mn-cs"/>
              </a:defRPr>
            </a:lvl3pPr>
            <a:lvl4pPr marL="4541230"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4pPr>
            <a:lvl5pPr marL="6054974"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5pPr>
            <a:lvl6pPr marL="7568717"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6pPr>
            <a:lvl7pPr marL="9082461"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7pPr>
            <a:lvl8pPr marL="10596204"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8pPr>
            <a:lvl9pPr marL="12109948"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9pPr>
          </a:lstStyle>
          <a:p>
            <a:r>
              <a:rPr lang="en-US" sz="4000" b="1" dirty="0" smtClean="0">
                <a:solidFill>
                  <a:schemeClr val="bg1"/>
                </a:solidFill>
              </a:rPr>
              <a:t>Conclusion</a:t>
            </a:r>
            <a:endParaRPr lang="en-US" sz="3200" b="1" dirty="0" smtClean="0">
              <a:solidFill>
                <a:schemeClr val="bg1"/>
              </a:solidFill>
            </a:endParaRPr>
          </a:p>
          <a:p>
            <a:pPr algn="just"/>
            <a:r>
              <a:rPr lang="en-US" sz="3200" dirty="0">
                <a:solidFill>
                  <a:schemeClr val="bg1"/>
                </a:solidFill>
              </a:rPr>
              <a:t>We encountered a wide degree of problems throughout our project. This included both software and hardware problems, some of which we were able to overcome. </a:t>
            </a:r>
            <a:r>
              <a:rPr lang="en-US" sz="3200" dirty="0" smtClean="0">
                <a:solidFill>
                  <a:schemeClr val="bg1"/>
                </a:solidFill>
              </a:rPr>
              <a:t>Through numerous tests of correct and incorrect inputs, we can conclude that we were able to create a modular multiplier, and it works as it is intended. </a:t>
            </a:r>
            <a:endParaRPr lang="en-US" sz="3200" dirty="0" smtClean="0">
              <a:solidFill>
                <a:schemeClr val="bg1"/>
              </a:solidFill>
            </a:endParaRPr>
          </a:p>
        </p:txBody>
      </p:sp>
      <p:sp>
        <p:nvSpPr>
          <p:cNvPr id="17" name="Subtitle 2"/>
          <p:cNvSpPr txBox="1">
            <a:spLocks/>
          </p:cNvSpPr>
          <p:nvPr/>
        </p:nvSpPr>
        <p:spPr>
          <a:xfrm>
            <a:off x="16271913" y="5043416"/>
            <a:ext cx="10605581" cy="6455682"/>
          </a:xfrm>
          <a:prstGeom prst="rect">
            <a:avLst/>
          </a:prstGeom>
        </p:spPr>
        <p:txBody>
          <a:bodyPr vert="horz" lIns="91440" tIns="45720" rIns="91440" bIns="45720" rtlCol="0">
            <a:noAutofit/>
          </a:bodyPr>
          <a:lstStyle>
            <a:lvl1pPr marL="0" indent="0" algn="ctr" defTabSz="3027487" rtl="0" eaLnBrk="1" latinLnBrk="0" hangingPunct="1">
              <a:lnSpc>
                <a:spcPct val="90000"/>
              </a:lnSpc>
              <a:spcBef>
                <a:spcPts val="3311"/>
              </a:spcBef>
              <a:buFont typeface="Arial" panose="020B0604020202020204" pitchFamily="34" charset="0"/>
              <a:buNone/>
              <a:defRPr sz="7946" kern="1200">
                <a:solidFill>
                  <a:schemeClr val="tx1"/>
                </a:solidFill>
                <a:latin typeface="+mn-lt"/>
                <a:ea typeface="+mn-ea"/>
                <a:cs typeface="+mn-cs"/>
              </a:defRPr>
            </a:lvl1pPr>
            <a:lvl2pPr marL="1513743" indent="0" algn="ctr" defTabSz="3027487" rtl="0" eaLnBrk="1" latinLnBrk="0" hangingPunct="1">
              <a:lnSpc>
                <a:spcPct val="90000"/>
              </a:lnSpc>
              <a:spcBef>
                <a:spcPts val="1655"/>
              </a:spcBef>
              <a:buFont typeface="Arial" panose="020B0604020202020204" pitchFamily="34" charset="0"/>
              <a:buNone/>
              <a:defRPr sz="6622" kern="1200">
                <a:solidFill>
                  <a:schemeClr val="tx1"/>
                </a:solidFill>
                <a:latin typeface="+mn-lt"/>
                <a:ea typeface="+mn-ea"/>
                <a:cs typeface="+mn-cs"/>
              </a:defRPr>
            </a:lvl2pPr>
            <a:lvl3pPr marL="3027487" indent="0" algn="ctr" defTabSz="3027487" rtl="0" eaLnBrk="1" latinLnBrk="0" hangingPunct="1">
              <a:lnSpc>
                <a:spcPct val="90000"/>
              </a:lnSpc>
              <a:spcBef>
                <a:spcPts val="1655"/>
              </a:spcBef>
              <a:buFont typeface="Arial" panose="020B0604020202020204" pitchFamily="34" charset="0"/>
              <a:buNone/>
              <a:defRPr sz="5960" kern="1200">
                <a:solidFill>
                  <a:schemeClr val="tx1"/>
                </a:solidFill>
                <a:latin typeface="+mn-lt"/>
                <a:ea typeface="+mn-ea"/>
                <a:cs typeface="+mn-cs"/>
              </a:defRPr>
            </a:lvl3pPr>
            <a:lvl4pPr marL="4541230"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4pPr>
            <a:lvl5pPr marL="6054974"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5pPr>
            <a:lvl6pPr marL="7568717"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6pPr>
            <a:lvl7pPr marL="9082461"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7pPr>
            <a:lvl8pPr marL="10596204"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8pPr>
            <a:lvl9pPr marL="12109948"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9pPr>
          </a:lstStyle>
          <a:p>
            <a:r>
              <a:rPr lang="en-US" sz="4000" b="1" dirty="0" smtClean="0">
                <a:solidFill>
                  <a:schemeClr val="bg1"/>
                </a:solidFill>
              </a:rPr>
              <a:t>Method</a:t>
            </a:r>
            <a:endParaRPr lang="en-US" sz="3200" b="1" dirty="0" smtClean="0">
              <a:solidFill>
                <a:schemeClr val="bg1"/>
              </a:solidFill>
            </a:endParaRPr>
          </a:p>
          <a:p>
            <a:pPr algn="just"/>
            <a:r>
              <a:rPr lang="en-US" sz="3200" dirty="0" smtClean="0">
                <a:solidFill>
                  <a:schemeClr val="bg1"/>
                </a:solidFill>
              </a:rPr>
              <a:t>In order to reach the projects goal, we familiarized ourselves with the hardware programming language VHDL, its function on the FPGA board, and Montgomery’s </a:t>
            </a:r>
            <a:r>
              <a:rPr lang="en-US" sz="3200" dirty="0" smtClean="0">
                <a:solidFill>
                  <a:schemeClr val="bg1"/>
                </a:solidFill>
              </a:rPr>
              <a:t>Residue </a:t>
            </a:r>
            <a:r>
              <a:rPr lang="en-US" sz="3200" dirty="0" smtClean="0">
                <a:solidFill>
                  <a:schemeClr val="bg1"/>
                </a:solidFill>
              </a:rPr>
              <a:t>for modular arithmetic. VHDL stands </a:t>
            </a:r>
            <a:r>
              <a:rPr lang="en-US" sz="3200" dirty="0">
                <a:solidFill>
                  <a:schemeClr val="bg1"/>
                </a:solidFill>
              </a:rPr>
              <a:t>for Very High Speed Integrated Circuit Hardware Description </a:t>
            </a:r>
            <a:r>
              <a:rPr lang="en-US" sz="3200" dirty="0" smtClean="0">
                <a:solidFill>
                  <a:schemeClr val="bg1"/>
                </a:solidFill>
              </a:rPr>
              <a:t>Language and </a:t>
            </a:r>
            <a:r>
              <a:rPr lang="en-US" sz="3200" dirty="0">
                <a:solidFill>
                  <a:schemeClr val="bg1"/>
                </a:solidFill>
              </a:rPr>
              <a:t>FPGA stands for field-programmable gate </a:t>
            </a:r>
            <a:r>
              <a:rPr lang="en-US" sz="3200" dirty="0" smtClean="0">
                <a:solidFill>
                  <a:schemeClr val="bg1"/>
                </a:solidFill>
              </a:rPr>
              <a:t>arrays.</a:t>
            </a:r>
          </a:p>
          <a:p>
            <a:pPr algn="just"/>
            <a:r>
              <a:rPr lang="en-US" sz="3200" dirty="0" smtClean="0">
                <a:solidFill>
                  <a:schemeClr val="bg1"/>
                </a:solidFill>
              </a:rPr>
              <a:t>Modular exponentiation uses </a:t>
            </a:r>
            <a:r>
              <a:rPr lang="en-US" sz="3200" dirty="0" smtClean="0">
                <a:solidFill>
                  <a:schemeClr val="bg1"/>
                </a:solidFill>
              </a:rPr>
              <a:t>Montgomery’s residue </a:t>
            </a:r>
            <a:r>
              <a:rPr lang="en-US" sz="3200" dirty="0" smtClean="0">
                <a:solidFill>
                  <a:schemeClr val="bg1"/>
                </a:solidFill>
              </a:rPr>
              <a:t>to </a:t>
            </a:r>
            <a:r>
              <a:rPr lang="en-US" sz="3200" dirty="0" smtClean="0">
                <a:solidFill>
                  <a:schemeClr val="bg1"/>
                </a:solidFill>
              </a:rPr>
              <a:t>allow hardware to work in parallel and optimize speed. To design a modular multiplier </a:t>
            </a:r>
            <a:r>
              <a:rPr lang="en-US" sz="3200" dirty="0" smtClean="0">
                <a:solidFill>
                  <a:schemeClr val="bg1"/>
                </a:solidFill>
              </a:rPr>
              <a:t>and exponentiator</a:t>
            </a:r>
            <a:r>
              <a:rPr lang="en-US" sz="3200" dirty="0" smtClean="0">
                <a:solidFill>
                  <a:schemeClr val="bg1"/>
                </a:solidFill>
              </a:rPr>
              <a:t>, the creation of other basic functions for logic design were first developed. These functions include flip flops, shift registers, and a full adder</a:t>
            </a:r>
            <a:r>
              <a:rPr lang="en-US" sz="3200" dirty="0" smtClean="0">
                <a:solidFill>
                  <a:schemeClr val="bg1"/>
                </a:solidFill>
              </a:rPr>
              <a:t>. </a:t>
            </a:r>
            <a:endParaRPr lang="en-US" sz="3200" dirty="0">
              <a:solidFill>
                <a:schemeClr val="bg1"/>
              </a:solidFill>
            </a:endParaRPr>
          </a:p>
        </p:txBody>
      </p:sp>
      <mc:AlternateContent xmlns:mc="http://schemas.openxmlformats.org/markup-compatibility/2006">
        <mc:Choice xmlns:a14="http://schemas.microsoft.com/office/drawing/2010/main" Requires="a14">
          <p:sp>
            <p:nvSpPr>
              <p:cNvPr id="24" name="Subtitle 2"/>
              <p:cNvSpPr txBox="1">
                <a:spLocks/>
              </p:cNvSpPr>
              <p:nvPr/>
            </p:nvSpPr>
            <p:spPr>
              <a:xfrm>
                <a:off x="1877650" y="27958157"/>
                <a:ext cx="6489110" cy="7657027"/>
              </a:xfrm>
              <a:prstGeom prst="rect">
                <a:avLst/>
              </a:prstGeom>
            </p:spPr>
            <p:txBody>
              <a:bodyPr vert="horz" lIns="91440" tIns="45720" rIns="91440" bIns="45720" rtlCol="0">
                <a:noAutofit/>
              </a:bodyPr>
              <a:lstStyle>
                <a:lvl1pPr marL="0" indent="0" algn="ctr" defTabSz="3027487" rtl="0" eaLnBrk="1" latinLnBrk="0" hangingPunct="1">
                  <a:lnSpc>
                    <a:spcPct val="90000"/>
                  </a:lnSpc>
                  <a:spcBef>
                    <a:spcPts val="3311"/>
                  </a:spcBef>
                  <a:buFont typeface="Arial" panose="020B0604020202020204" pitchFamily="34" charset="0"/>
                  <a:buNone/>
                  <a:defRPr sz="7946" kern="1200">
                    <a:solidFill>
                      <a:schemeClr val="tx1"/>
                    </a:solidFill>
                    <a:latin typeface="+mn-lt"/>
                    <a:ea typeface="+mn-ea"/>
                    <a:cs typeface="+mn-cs"/>
                  </a:defRPr>
                </a:lvl1pPr>
                <a:lvl2pPr marL="1513743" indent="0" algn="ctr" defTabSz="3027487" rtl="0" eaLnBrk="1" latinLnBrk="0" hangingPunct="1">
                  <a:lnSpc>
                    <a:spcPct val="90000"/>
                  </a:lnSpc>
                  <a:spcBef>
                    <a:spcPts val="1655"/>
                  </a:spcBef>
                  <a:buFont typeface="Arial" panose="020B0604020202020204" pitchFamily="34" charset="0"/>
                  <a:buNone/>
                  <a:defRPr sz="6622" kern="1200">
                    <a:solidFill>
                      <a:schemeClr val="tx1"/>
                    </a:solidFill>
                    <a:latin typeface="+mn-lt"/>
                    <a:ea typeface="+mn-ea"/>
                    <a:cs typeface="+mn-cs"/>
                  </a:defRPr>
                </a:lvl2pPr>
                <a:lvl3pPr marL="3027487" indent="0" algn="ctr" defTabSz="3027487" rtl="0" eaLnBrk="1" latinLnBrk="0" hangingPunct="1">
                  <a:lnSpc>
                    <a:spcPct val="90000"/>
                  </a:lnSpc>
                  <a:spcBef>
                    <a:spcPts val="1655"/>
                  </a:spcBef>
                  <a:buFont typeface="Arial" panose="020B0604020202020204" pitchFamily="34" charset="0"/>
                  <a:buNone/>
                  <a:defRPr sz="5960" kern="1200">
                    <a:solidFill>
                      <a:schemeClr val="tx1"/>
                    </a:solidFill>
                    <a:latin typeface="+mn-lt"/>
                    <a:ea typeface="+mn-ea"/>
                    <a:cs typeface="+mn-cs"/>
                  </a:defRPr>
                </a:lvl3pPr>
                <a:lvl4pPr marL="4541230"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4pPr>
                <a:lvl5pPr marL="6054974"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5pPr>
                <a:lvl6pPr marL="7568717"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6pPr>
                <a:lvl7pPr marL="9082461"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7pPr>
                <a:lvl8pPr marL="10596204"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8pPr>
                <a:lvl9pPr marL="12109948"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9pPr>
              </a:lstStyle>
              <a:p>
                <a:r>
                  <a:rPr lang="en-US" sz="3600" b="1" i="1" dirty="0" smtClean="0">
                    <a:solidFill>
                      <a:schemeClr val="bg1"/>
                    </a:solidFill>
                  </a:rPr>
                  <a:t>Systolic Modular Multiplier Cell</a:t>
                </a:r>
              </a:p>
              <a:p>
                <a:pPr algn="just"/>
                <a:r>
                  <a:rPr lang="en-US" sz="3200" dirty="0" smtClean="0">
                    <a:solidFill>
                      <a:schemeClr val="bg1"/>
                    </a:solidFill>
                  </a:rPr>
                  <a:t>The systolic modular multiplier cell can be connected in a series to multiply larger numbers. The numbers are taken in binary and is also output in binary through a shift register. The binary number inputs and outputs are in Montgomery’s residue. This residue is calculated as follows: </a:t>
                </a:r>
                <a14:m>
                  <m:oMath xmlns:m="http://schemas.openxmlformats.org/officeDocument/2006/math">
                    <m:sSubSup>
                      <m:sSubSupPr>
                        <m:ctrlPr>
                          <a:rPr lang="en-US" sz="3200" i="1" smtClean="0">
                            <a:solidFill>
                              <a:schemeClr val="bg1"/>
                            </a:solidFill>
                            <a:latin typeface="Cambria Math" charset="0"/>
                          </a:rPr>
                        </m:ctrlPr>
                      </m:sSubSupPr>
                      <m:e>
                        <m:d>
                          <m:dPr>
                            <m:begChr m:val="["/>
                            <m:endChr m:val="]"/>
                            <m:ctrlPr>
                              <a:rPr lang="en-US" sz="3200" b="0" i="1" smtClean="0">
                                <a:solidFill>
                                  <a:schemeClr val="bg1"/>
                                </a:solidFill>
                                <a:latin typeface="Cambria Math" charset="0"/>
                              </a:rPr>
                            </m:ctrlPr>
                          </m:dPr>
                          <m:e>
                            <m:r>
                              <a:rPr lang="en-US" sz="3200" b="0" i="1" smtClean="0">
                                <a:solidFill>
                                  <a:schemeClr val="bg1"/>
                                </a:solidFill>
                                <a:latin typeface="Cambria Math" charset="0"/>
                              </a:rPr>
                              <m:t>𝑎</m:t>
                            </m:r>
                          </m:e>
                        </m:d>
                      </m:e>
                      <m:sub>
                        <m:r>
                          <a:rPr lang="en-US" sz="3200" b="0" i="1" smtClean="0">
                            <a:solidFill>
                              <a:schemeClr val="bg1"/>
                            </a:solidFill>
                            <a:latin typeface="Cambria Math" charset="0"/>
                          </a:rPr>
                          <m:t>𝑚</m:t>
                        </m:r>
                      </m:sub>
                      <m:sup>
                        <m:r>
                          <a:rPr lang="en-US" sz="3200" b="0" i="1" smtClean="0">
                            <a:solidFill>
                              <a:schemeClr val="bg1"/>
                            </a:solidFill>
                            <a:latin typeface="Cambria Math" charset="0"/>
                          </a:rPr>
                          <m:t>𝑟</m:t>
                        </m:r>
                      </m:sup>
                    </m:sSubSup>
                    <m:r>
                      <a:rPr lang="en-US" sz="3200" b="0" i="1" smtClean="0">
                        <a:solidFill>
                          <a:schemeClr val="bg1"/>
                        </a:solidFill>
                        <a:latin typeface="Cambria Math" charset="0"/>
                      </a:rPr>
                      <m:t>=</m:t>
                    </m:r>
                    <m:r>
                      <a:rPr lang="en-US" sz="3200" b="0" i="1" smtClean="0">
                        <a:solidFill>
                          <a:schemeClr val="bg1"/>
                        </a:solidFill>
                        <a:latin typeface="Cambria Math" charset="0"/>
                      </a:rPr>
                      <m:t>𝑎</m:t>
                    </m:r>
                    <m:r>
                      <a:rPr lang="en-US" sz="3200" b="0" i="1" smtClean="0">
                        <a:solidFill>
                          <a:schemeClr val="bg1"/>
                        </a:solidFill>
                        <a:latin typeface="Cambria Math" charset="0"/>
                        <a:ea typeface="Cambria Math" charset="0"/>
                        <a:cs typeface="Cambria Math" charset="0"/>
                      </a:rPr>
                      <m:t>∙</m:t>
                    </m:r>
                    <m:r>
                      <a:rPr lang="en-US" sz="3200" b="0" i="1" smtClean="0">
                        <a:solidFill>
                          <a:schemeClr val="bg1"/>
                        </a:solidFill>
                        <a:latin typeface="Cambria Math" charset="0"/>
                      </a:rPr>
                      <m:t>𝑟</m:t>
                    </m:r>
                    <m:r>
                      <a:rPr lang="en-US" sz="3200" b="0" i="1" smtClean="0">
                        <a:solidFill>
                          <a:schemeClr val="bg1"/>
                        </a:solidFill>
                        <a:latin typeface="Cambria Math" charset="0"/>
                      </a:rPr>
                      <m:t> </m:t>
                    </m:r>
                    <m:r>
                      <a:rPr lang="en-US" sz="3200" b="0" i="1" smtClean="0">
                        <a:solidFill>
                          <a:schemeClr val="bg1"/>
                        </a:solidFill>
                        <a:latin typeface="Cambria Math" charset="0"/>
                      </a:rPr>
                      <m:t>𝑚𝑜𝑑</m:t>
                    </m:r>
                    <m:r>
                      <a:rPr lang="en-US" sz="3200" b="0" i="1" smtClean="0">
                        <a:solidFill>
                          <a:schemeClr val="bg1"/>
                        </a:solidFill>
                        <a:latin typeface="Cambria Math" charset="0"/>
                      </a:rPr>
                      <m:t>  </m:t>
                    </m:r>
                    <m:r>
                      <a:rPr lang="en-US" sz="3200" b="0" i="1" smtClean="0">
                        <a:solidFill>
                          <a:schemeClr val="bg1"/>
                        </a:solidFill>
                        <a:latin typeface="Cambria Math" charset="0"/>
                      </a:rPr>
                      <m:t>𝑚</m:t>
                    </m:r>
                  </m:oMath>
                </a14:m>
                <a:r>
                  <a:rPr lang="en-US" sz="3200" dirty="0" smtClean="0">
                    <a:solidFill>
                      <a:schemeClr val="bg1"/>
                    </a:solidFill>
                  </a:rPr>
                  <a:t> where </a:t>
                </a:r>
                <a14:m>
                  <m:oMath xmlns:m="http://schemas.openxmlformats.org/officeDocument/2006/math">
                    <m:r>
                      <a:rPr lang="en-US" sz="3200" b="0" i="1" smtClean="0">
                        <a:solidFill>
                          <a:schemeClr val="bg1"/>
                        </a:solidFill>
                        <a:latin typeface="Cambria Math" charset="0"/>
                      </a:rPr>
                      <m:t>𝑟</m:t>
                    </m:r>
                    <m:r>
                      <a:rPr lang="en-US" sz="3200" b="0" i="1" smtClean="0">
                        <a:solidFill>
                          <a:schemeClr val="bg1"/>
                        </a:solidFill>
                        <a:latin typeface="Cambria Math" charset="0"/>
                      </a:rPr>
                      <m:t>=</m:t>
                    </m:r>
                    <m:sSup>
                      <m:sSupPr>
                        <m:ctrlPr>
                          <a:rPr lang="en-US" sz="3200" b="0" i="1" smtClean="0">
                            <a:solidFill>
                              <a:schemeClr val="bg1"/>
                            </a:solidFill>
                            <a:latin typeface="Cambria Math" charset="0"/>
                          </a:rPr>
                        </m:ctrlPr>
                      </m:sSupPr>
                      <m:e>
                        <m:r>
                          <a:rPr lang="en-US" sz="3200" b="0" i="1" smtClean="0">
                            <a:solidFill>
                              <a:schemeClr val="bg1"/>
                            </a:solidFill>
                            <a:latin typeface="Cambria Math" charset="0"/>
                          </a:rPr>
                          <m:t>2</m:t>
                        </m:r>
                      </m:e>
                      <m:sup>
                        <m:r>
                          <a:rPr lang="en-US" sz="3200" b="0" i="1" smtClean="0">
                            <a:solidFill>
                              <a:schemeClr val="bg1"/>
                            </a:solidFill>
                            <a:latin typeface="Cambria Math" charset="0"/>
                          </a:rPr>
                          <m:t>𝑛</m:t>
                        </m:r>
                        <m:r>
                          <a:rPr lang="en-US" sz="3200" b="0" i="1" smtClean="0">
                            <a:solidFill>
                              <a:schemeClr val="bg1"/>
                            </a:solidFill>
                            <a:latin typeface="Cambria Math" charset="0"/>
                          </a:rPr>
                          <m:t>−1</m:t>
                        </m:r>
                      </m:sup>
                    </m:sSup>
                  </m:oMath>
                </a14:m>
                <a:r>
                  <a:rPr lang="en-US" sz="3200" dirty="0" smtClean="0">
                    <a:solidFill>
                      <a:schemeClr val="bg1"/>
                    </a:solidFill>
                  </a:rPr>
                  <a:t>, </a:t>
                </a:r>
                <a14:m>
                  <m:oMath xmlns:m="http://schemas.openxmlformats.org/officeDocument/2006/math">
                    <m:r>
                      <a:rPr lang="en-US" sz="3200" b="0" i="1" dirty="0" smtClean="0">
                        <a:solidFill>
                          <a:schemeClr val="bg1"/>
                        </a:solidFill>
                        <a:latin typeface="Cambria Math" charset="0"/>
                      </a:rPr>
                      <m:t>𝑛</m:t>
                    </m:r>
                    <m:r>
                      <a:rPr lang="en-US" sz="3200" b="0" i="1" dirty="0" smtClean="0">
                        <a:solidFill>
                          <a:schemeClr val="bg1"/>
                        </a:solidFill>
                        <a:latin typeface="Cambria Math" charset="0"/>
                      </a:rPr>
                      <m:t>=</m:t>
                    </m:r>
                    <m:r>
                      <a:rPr lang="en-US" sz="3200" b="0" i="1" dirty="0" smtClean="0">
                        <a:solidFill>
                          <a:schemeClr val="bg1"/>
                        </a:solidFill>
                        <a:latin typeface="Cambria Math" charset="0"/>
                      </a:rPr>
                      <m:t>𝑛𝑢𝑚𝑏𝑒𝑟</m:t>
                    </m:r>
                    <m:r>
                      <a:rPr lang="en-US" sz="3200" b="0" i="1" dirty="0" smtClean="0">
                        <a:solidFill>
                          <a:schemeClr val="bg1"/>
                        </a:solidFill>
                        <a:latin typeface="Cambria Math" charset="0"/>
                      </a:rPr>
                      <m:t> </m:t>
                    </m:r>
                    <m:r>
                      <a:rPr lang="en-US" sz="3200" b="0" i="1" dirty="0" smtClean="0">
                        <a:solidFill>
                          <a:schemeClr val="bg1"/>
                        </a:solidFill>
                        <a:latin typeface="Cambria Math" charset="0"/>
                      </a:rPr>
                      <m:t>𝑜𝑓</m:t>
                    </m:r>
                    <m:r>
                      <a:rPr lang="en-US" sz="3200" b="0" i="1" dirty="0" smtClean="0">
                        <a:solidFill>
                          <a:schemeClr val="bg1"/>
                        </a:solidFill>
                        <a:latin typeface="Cambria Math" charset="0"/>
                      </a:rPr>
                      <m:t> </m:t>
                    </m:r>
                    <m:r>
                      <a:rPr lang="en-US" sz="3200" b="0" i="1" dirty="0" smtClean="0">
                        <a:solidFill>
                          <a:schemeClr val="bg1"/>
                        </a:solidFill>
                        <a:latin typeface="Cambria Math" charset="0"/>
                      </a:rPr>
                      <m:t>𝑏𝑖𝑡𝑠</m:t>
                    </m:r>
                  </m:oMath>
                </a14:m>
                <a:r>
                  <a:rPr lang="en-US" sz="3200" dirty="0" smtClean="0">
                    <a:solidFill>
                      <a:schemeClr val="bg1"/>
                    </a:solidFill>
                  </a:rPr>
                  <a:t>, </a:t>
                </a:r>
                <a:r>
                  <a:rPr lang="en-US" sz="3200" dirty="0" smtClean="0">
                    <a:solidFill>
                      <a:schemeClr val="bg1"/>
                    </a:solidFill>
                  </a:rPr>
                  <a:t>and </a:t>
                </a:r>
                <a14:m>
                  <m:oMath xmlns:m="http://schemas.openxmlformats.org/officeDocument/2006/math">
                    <m:func>
                      <m:funcPr>
                        <m:ctrlPr>
                          <a:rPr lang="en-US" sz="3200" b="0" i="1" smtClean="0">
                            <a:solidFill>
                              <a:schemeClr val="bg1"/>
                            </a:solidFill>
                            <a:latin typeface="Cambria Math" charset="0"/>
                          </a:rPr>
                        </m:ctrlPr>
                      </m:funcPr>
                      <m:fName>
                        <m:r>
                          <m:rPr>
                            <m:sty m:val="p"/>
                          </m:rPr>
                          <a:rPr lang="en-US" sz="3200" b="0" i="0" smtClean="0">
                            <a:solidFill>
                              <a:schemeClr val="bg1"/>
                            </a:solidFill>
                            <a:latin typeface="Cambria Math" charset="0"/>
                          </a:rPr>
                          <m:t>gcd</m:t>
                        </m:r>
                      </m:fName>
                      <m:e>
                        <m:d>
                          <m:dPr>
                            <m:ctrlPr>
                              <a:rPr lang="en-US" sz="3200" b="0" i="1" smtClean="0">
                                <a:solidFill>
                                  <a:schemeClr val="bg1"/>
                                </a:solidFill>
                                <a:latin typeface="Cambria Math" charset="0"/>
                              </a:rPr>
                            </m:ctrlPr>
                          </m:dPr>
                          <m:e>
                            <m:r>
                              <a:rPr lang="en-US" sz="3200" b="0" i="1" smtClean="0">
                                <a:solidFill>
                                  <a:schemeClr val="bg1"/>
                                </a:solidFill>
                                <a:latin typeface="Cambria Math" charset="0"/>
                              </a:rPr>
                              <m:t>𝑚</m:t>
                            </m:r>
                            <m:r>
                              <a:rPr lang="en-US" sz="3200" b="0" i="1" smtClean="0">
                                <a:solidFill>
                                  <a:schemeClr val="bg1"/>
                                </a:solidFill>
                                <a:latin typeface="Cambria Math" charset="0"/>
                              </a:rPr>
                              <m:t>,</m:t>
                            </m:r>
                            <m:r>
                              <a:rPr lang="en-US" sz="3200" b="0" i="1" smtClean="0">
                                <a:solidFill>
                                  <a:schemeClr val="bg1"/>
                                </a:solidFill>
                                <a:latin typeface="Cambria Math" charset="0"/>
                              </a:rPr>
                              <m:t>𝑟</m:t>
                            </m:r>
                          </m:e>
                        </m:d>
                      </m:e>
                    </m:func>
                    <m:r>
                      <a:rPr lang="en-US" sz="3200" b="0" i="1" smtClean="0">
                        <a:solidFill>
                          <a:schemeClr val="bg1"/>
                        </a:solidFill>
                        <a:latin typeface="Cambria Math" charset="0"/>
                      </a:rPr>
                      <m:t>=1</m:t>
                    </m:r>
                  </m:oMath>
                </a14:m>
                <a:r>
                  <a:rPr lang="en-US" sz="3200" dirty="0" smtClean="0">
                    <a:solidFill>
                      <a:schemeClr val="bg1"/>
                    </a:solidFill>
                  </a:rPr>
                  <a:t>.</a:t>
                </a:r>
                <a:endParaRPr lang="en-US" sz="3200" dirty="0">
                  <a:solidFill>
                    <a:schemeClr val="bg1"/>
                  </a:solidFill>
                </a:endParaRPr>
              </a:p>
              <a:p>
                <a:pPr algn="just"/>
                <a:r>
                  <a:rPr lang="en-US" sz="3200" dirty="0" smtClean="0">
                    <a:solidFill>
                      <a:schemeClr val="bg1"/>
                    </a:solidFill>
                  </a:rPr>
                  <a:t>The output goes to </a:t>
                </a:r>
                <a14:m>
                  <m:oMath xmlns:m="http://schemas.openxmlformats.org/officeDocument/2006/math">
                    <m:r>
                      <a:rPr lang="en-US" sz="3200" b="0" i="1" smtClean="0">
                        <a:solidFill>
                          <a:schemeClr val="bg1"/>
                        </a:solidFill>
                        <a:latin typeface="Cambria Math" charset="0"/>
                      </a:rPr>
                      <m:t>𝑞</m:t>
                    </m:r>
                  </m:oMath>
                </a14:m>
                <a:r>
                  <a:rPr lang="en-US" sz="3200" dirty="0" smtClean="0">
                    <a:solidFill>
                      <a:schemeClr val="bg1"/>
                    </a:solidFill>
                  </a:rPr>
                  <a:t> in the first </a:t>
                </a:r>
                <a14:m>
                  <m:oMath xmlns:m="http://schemas.openxmlformats.org/officeDocument/2006/math">
                    <m:r>
                      <a:rPr lang="en-US" sz="3200" b="0" i="1" smtClean="0">
                        <a:solidFill>
                          <a:schemeClr val="bg1"/>
                        </a:solidFill>
                        <a:latin typeface="Cambria Math" charset="0"/>
                      </a:rPr>
                      <m:t>𝑛</m:t>
                    </m:r>
                  </m:oMath>
                </a14:m>
                <a:r>
                  <a:rPr lang="en-US" sz="3200" dirty="0" smtClean="0">
                    <a:solidFill>
                      <a:schemeClr val="bg1"/>
                    </a:solidFill>
                  </a:rPr>
                  <a:t> cycles and then goes to the result shift register for the next </a:t>
                </a:r>
                <a14:m>
                  <m:oMath xmlns:m="http://schemas.openxmlformats.org/officeDocument/2006/math">
                    <m:r>
                      <a:rPr lang="en-US" sz="3200" b="0" i="1" smtClean="0">
                        <a:solidFill>
                          <a:schemeClr val="bg1"/>
                        </a:solidFill>
                        <a:latin typeface="Cambria Math" charset="0"/>
                      </a:rPr>
                      <m:t>𝑛</m:t>
                    </m:r>
                  </m:oMath>
                </a14:m>
                <a:r>
                  <a:rPr lang="en-US" sz="3200" dirty="0" smtClean="0">
                    <a:solidFill>
                      <a:schemeClr val="bg1"/>
                    </a:solidFill>
                  </a:rPr>
                  <a:t> cycles.</a:t>
                </a:r>
              </a:p>
            </p:txBody>
          </p:sp>
        </mc:Choice>
        <mc:Fallback>
          <p:sp>
            <p:nvSpPr>
              <p:cNvPr id="24" name="Subtitle 2"/>
              <p:cNvSpPr txBox="1">
                <a:spLocks noRot="1" noChangeAspect="1" noMove="1" noResize="1" noEditPoints="1" noAdjustHandles="1" noChangeArrowheads="1" noChangeShapeType="1" noTextEdit="1"/>
              </p:cNvSpPr>
              <p:nvPr/>
            </p:nvSpPr>
            <p:spPr>
              <a:xfrm>
                <a:off x="1877650" y="27958157"/>
                <a:ext cx="6489110" cy="7657027"/>
              </a:xfrm>
              <a:prstGeom prst="rect">
                <a:avLst/>
              </a:prstGeom>
              <a:blipFill rotWithShape="0">
                <a:blip r:embed="rId4"/>
                <a:stretch>
                  <a:fillRect l="-2347" t="-1911" r="-2347" b="-1513"/>
                </a:stretch>
              </a:blipFill>
            </p:spPr>
            <p:txBody>
              <a:bodyPr/>
              <a:lstStyle/>
              <a:p>
                <a:r>
                  <a:rPr lang="en-US">
                    <a:noFill/>
                  </a:rPr>
                  <a:t> </a:t>
                </a:r>
              </a:p>
            </p:txBody>
          </p:sp>
        </mc:Fallback>
      </mc:AlternateContent>
      <p:pic>
        <p:nvPicPr>
          <p:cNvPr id="27" name="Picture 26"/>
          <p:cNvPicPr>
            <a:picLocks noChangeAspect="1"/>
          </p:cNvPicPr>
          <p:nvPr/>
        </p:nvPicPr>
        <p:blipFill>
          <a:blip r:embed="rId5"/>
          <a:stretch>
            <a:fillRect/>
          </a:stretch>
        </p:blipFill>
        <p:spPr>
          <a:xfrm>
            <a:off x="20999233" y="23139398"/>
            <a:ext cx="7579310" cy="3410689"/>
          </a:xfrm>
          <a:prstGeom prst="rect">
            <a:avLst/>
          </a:prstGeom>
        </p:spPr>
      </p:pic>
      <mc:AlternateContent xmlns:mc="http://schemas.openxmlformats.org/markup-compatibility/2006">
        <mc:Choice xmlns:a14="http://schemas.microsoft.com/office/drawing/2010/main" Requires="a14">
          <p:sp>
            <p:nvSpPr>
              <p:cNvPr id="28" name="Subtitle 2"/>
              <p:cNvSpPr txBox="1">
                <a:spLocks/>
              </p:cNvSpPr>
              <p:nvPr/>
            </p:nvSpPr>
            <p:spPr>
              <a:xfrm>
                <a:off x="21189178" y="26513107"/>
                <a:ext cx="6580753" cy="2800647"/>
              </a:xfrm>
              <a:custGeom>
                <a:avLst/>
                <a:gdLst>
                  <a:gd name="connsiteX0" fmla="*/ 0 w 7405124"/>
                  <a:gd name="connsiteY0" fmla="*/ 1407490 h 2814980"/>
                  <a:gd name="connsiteX1" fmla="*/ 3702562 w 7405124"/>
                  <a:gd name="connsiteY1" fmla="*/ 0 h 2814980"/>
                  <a:gd name="connsiteX2" fmla="*/ 7405124 w 7405124"/>
                  <a:gd name="connsiteY2" fmla="*/ 1407490 h 2814980"/>
                  <a:gd name="connsiteX3" fmla="*/ 3702562 w 7405124"/>
                  <a:gd name="connsiteY3" fmla="*/ 2814980 h 2814980"/>
                  <a:gd name="connsiteX4" fmla="*/ 0 w 7405124"/>
                  <a:gd name="connsiteY4" fmla="*/ 1407490 h 2814980"/>
                  <a:gd name="connsiteX0" fmla="*/ 4362 w 7409486"/>
                  <a:gd name="connsiteY0" fmla="*/ 1423819 h 2831309"/>
                  <a:gd name="connsiteX1" fmla="*/ 3184410 w 7409486"/>
                  <a:gd name="connsiteY1" fmla="*/ 0 h 2831309"/>
                  <a:gd name="connsiteX2" fmla="*/ 7409486 w 7409486"/>
                  <a:gd name="connsiteY2" fmla="*/ 1423819 h 2831309"/>
                  <a:gd name="connsiteX3" fmla="*/ 3706924 w 7409486"/>
                  <a:gd name="connsiteY3" fmla="*/ 2831309 h 2831309"/>
                  <a:gd name="connsiteX4" fmla="*/ 4362 w 7409486"/>
                  <a:gd name="connsiteY4" fmla="*/ 1423819 h 2831309"/>
                  <a:gd name="connsiteX0" fmla="*/ 1166 w 7406290"/>
                  <a:gd name="connsiteY0" fmla="*/ 1423819 h 2472081"/>
                  <a:gd name="connsiteX1" fmla="*/ 3181214 w 7406290"/>
                  <a:gd name="connsiteY1" fmla="*/ 0 h 2472081"/>
                  <a:gd name="connsiteX2" fmla="*/ 7406290 w 7406290"/>
                  <a:gd name="connsiteY2" fmla="*/ 1423819 h 2472081"/>
                  <a:gd name="connsiteX3" fmla="*/ 3442471 w 7406290"/>
                  <a:gd name="connsiteY3" fmla="*/ 2472081 h 2472081"/>
                  <a:gd name="connsiteX4" fmla="*/ 1166 w 7406290"/>
                  <a:gd name="connsiteY4" fmla="*/ 1423819 h 2472081"/>
                  <a:gd name="connsiteX0" fmla="*/ 667 w 6736320"/>
                  <a:gd name="connsiteY0" fmla="*/ 1481328 h 2543317"/>
                  <a:gd name="connsiteX1" fmla="*/ 3180715 w 6736320"/>
                  <a:gd name="connsiteY1" fmla="*/ 57509 h 2543317"/>
                  <a:gd name="connsiteX2" fmla="*/ 6736320 w 6736320"/>
                  <a:gd name="connsiteY2" fmla="*/ 730213 h 2543317"/>
                  <a:gd name="connsiteX3" fmla="*/ 3441972 w 6736320"/>
                  <a:gd name="connsiteY3" fmla="*/ 2529590 h 2543317"/>
                  <a:gd name="connsiteX4" fmla="*/ 667 w 6736320"/>
                  <a:gd name="connsiteY4" fmla="*/ 1481328 h 2543317"/>
                  <a:gd name="connsiteX0" fmla="*/ 667 w 6736320"/>
                  <a:gd name="connsiteY0" fmla="*/ 1481328 h 2543317"/>
                  <a:gd name="connsiteX1" fmla="*/ 3180715 w 6736320"/>
                  <a:gd name="connsiteY1" fmla="*/ 57509 h 2543317"/>
                  <a:gd name="connsiteX2" fmla="*/ 6736320 w 6736320"/>
                  <a:gd name="connsiteY2" fmla="*/ 730213 h 2543317"/>
                  <a:gd name="connsiteX3" fmla="*/ 3441972 w 6736320"/>
                  <a:gd name="connsiteY3" fmla="*/ 2529590 h 2543317"/>
                  <a:gd name="connsiteX4" fmla="*/ 667 w 6736320"/>
                  <a:gd name="connsiteY4" fmla="*/ 1481328 h 2543317"/>
                  <a:gd name="connsiteX0" fmla="*/ 681 w 7013920"/>
                  <a:gd name="connsiteY0" fmla="*/ 1541222 h 2609352"/>
                  <a:gd name="connsiteX1" fmla="*/ 3180729 w 7013920"/>
                  <a:gd name="connsiteY1" fmla="*/ 117403 h 2609352"/>
                  <a:gd name="connsiteX2" fmla="*/ 7013920 w 7013920"/>
                  <a:gd name="connsiteY2" fmla="*/ 610492 h 2609352"/>
                  <a:gd name="connsiteX3" fmla="*/ 3441986 w 7013920"/>
                  <a:gd name="connsiteY3" fmla="*/ 2589484 h 2609352"/>
                  <a:gd name="connsiteX4" fmla="*/ 681 w 7013920"/>
                  <a:gd name="connsiteY4" fmla="*/ 1541222 h 2609352"/>
                  <a:gd name="connsiteX0" fmla="*/ 620 w 7258787"/>
                  <a:gd name="connsiteY0" fmla="*/ 543810 h 2522800"/>
                  <a:gd name="connsiteX1" fmla="*/ 3425596 w 7258787"/>
                  <a:gd name="connsiteY1" fmla="*/ 50719 h 2522800"/>
                  <a:gd name="connsiteX2" fmla="*/ 7258787 w 7258787"/>
                  <a:gd name="connsiteY2" fmla="*/ 543808 h 2522800"/>
                  <a:gd name="connsiteX3" fmla="*/ 3686853 w 7258787"/>
                  <a:gd name="connsiteY3" fmla="*/ 2522800 h 2522800"/>
                  <a:gd name="connsiteX4" fmla="*/ 620 w 7258787"/>
                  <a:gd name="connsiteY4" fmla="*/ 543810 h 2522800"/>
                  <a:gd name="connsiteX0" fmla="*/ 16329 w 7274496"/>
                  <a:gd name="connsiteY0" fmla="*/ 552191 h 2531181"/>
                  <a:gd name="connsiteX1" fmla="*/ 3441305 w 7274496"/>
                  <a:gd name="connsiteY1" fmla="*/ 59100 h 2531181"/>
                  <a:gd name="connsiteX2" fmla="*/ 7274496 w 7274496"/>
                  <a:gd name="connsiteY2" fmla="*/ 552189 h 2531181"/>
                  <a:gd name="connsiteX3" fmla="*/ 3702562 w 7274496"/>
                  <a:gd name="connsiteY3" fmla="*/ 2531181 h 2531181"/>
                  <a:gd name="connsiteX4" fmla="*/ 16329 w 7274496"/>
                  <a:gd name="connsiteY4" fmla="*/ 552191 h 2531181"/>
                  <a:gd name="connsiteX0" fmla="*/ 16849 w 7177045"/>
                  <a:gd name="connsiteY0" fmla="*/ 527601 h 2555687"/>
                  <a:gd name="connsiteX1" fmla="*/ 3343854 w 7177045"/>
                  <a:gd name="connsiteY1" fmla="*/ 83496 h 2555687"/>
                  <a:gd name="connsiteX2" fmla="*/ 7177045 w 7177045"/>
                  <a:gd name="connsiteY2" fmla="*/ 576585 h 2555687"/>
                  <a:gd name="connsiteX3" fmla="*/ 3605111 w 7177045"/>
                  <a:gd name="connsiteY3" fmla="*/ 2555577 h 2555687"/>
                  <a:gd name="connsiteX4" fmla="*/ 16849 w 7177045"/>
                  <a:gd name="connsiteY4" fmla="*/ 527601 h 2555687"/>
                  <a:gd name="connsiteX0" fmla="*/ 17123 w 7429167"/>
                  <a:gd name="connsiteY0" fmla="*/ 524003 h 2551979"/>
                  <a:gd name="connsiteX1" fmla="*/ 3344128 w 7429167"/>
                  <a:gd name="connsiteY1" fmla="*/ 79898 h 2551979"/>
                  <a:gd name="connsiteX2" fmla="*/ 7429167 w 7429167"/>
                  <a:gd name="connsiteY2" fmla="*/ 518366 h 2551979"/>
                  <a:gd name="connsiteX3" fmla="*/ 3605385 w 7429167"/>
                  <a:gd name="connsiteY3" fmla="*/ 2551979 h 2551979"/>
                  <a:gd name="connsiteX4" fmla="*/ 17123 w 7429167"/>
                  <a:gd name="connsiteY4" fmla="*/ 524003 h 2551979"/>
                  <a:gd name="connsiteX0" fmla="*/ 32622 w 7444666"/>
                  <a:gd name="connsiteY0" fmla="*/ 625251 h 2653227"/>
                  <a:gd name="connsiteX1" fmla="*/ 2169074 w 7444666"/>
                  <a:gd name="connsiteY1" fmla="*/ 17285 h 2653227"/>
                  <a:gd name="connsiteX2" fmla="*/ 7444666 w 7444666"/>
                  <a:gd name="connsiteY2" fmla="*/ 619614 h 2653227"/>
                  <a:gd name="connsiteX3" fmla="*/ 3620884 w 7444666"/>
                  <a:gd name="connsiteY3" fmla="*/ 2653227 h 2653227"/>
                  <a:gd name="connsiteX4" fmla="*/ 32622 w 7444666"/>
                  <a:gd name="connsiteY4" fmla="*/ 625251 h 2653227"/>
                  <a:gd name="connsiteX0" fmla="*/ 30123 w 7579538"/>
                  <a:gd name="connsiteY0" fmla="*/ 1035841 h 2683853"/>
                  <a:gd name="connsiteX1" fmla="*/ 2303946 w 7579538"/>
                  <a:gd name="connsiteY1" fmla="*/ 45533 h 2683853"/>
                  <a:gd name="connsiteX2" fmla="*/ 7579538 w 7579538"/>
                  <a:gd name="connsiteY2" fmla="*/ 647862 h 2683853"/>
                  <a:gd name="connsiteX3" fmla="*/ 3755756 w 7579538"/>
                  <a:gd name="connsiteY3" fmla="*/ 2681475 h 2683853"/>
                  <a:gd name="connsiteX4" fmla="*/ 30123 w 7579538"/>
                  <a:gd name="connsiteY4" fmla="*/ 1035841 h 2683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79538" h="2683853">
                    <a:moveTo>
                      <a:pt x="30123" y="1035841"/>
                    </a:moveTo>
                    <a:cubicBezTo>
                      <a:pt x="-211845" y="596517"/>
                      <a:pt x="1045710" y="110196"/>
                      <a:pt x="2303946" y="45533"/>
                    </a:cubicBezTo>
                    <a:cubicBezTo>
                      <a:pt x="3562182" y="-19130"/>
                      <a:pt x="7579538" y="-129473"/>
                      <a:pt x="7579538" y="647862"/>
                    </a:cubicBezTo>
                    <a:cubicBezTo>
                      <a:pt x="6648810" y="2192640"/>
                      <a:pt x="5013992" y="2616812"/>
                      <a:pt x="3755756" y="2681475"/>
                    </a:cubicBezTo>
                    <a:cubicBezTo>
                      <a:pt x="2497520" y="2746138"/>
                      <a:pt x="272091" y="1475165"/>
                      <a:pt x="30123" y="1035841"/>
                    </a:cubicBezTo>
                    <a:close/>
                  </a:path>
                </a:pathLst>
              </a:custGeom>
              <a:ln>
                <a:noFill/>
              </a:ln>
            </p:spPr>
            <p:txBody>
              <a:bodyPr vert="horz" lIns="91440" tIns="45720" rIns="91440" bIns="45720" rtlCol="0">
                <a:noAutofit/>
              </a:bodyPr>
              <a:lstStyle>
                <a:lvl1pPr marL="0" indent="0" algn="ctr" defTabSz="3027487" rtl="0" eaLnBrk="1" latinLnBrk="0" hangingPunct="1">
                  <a:lnSpc>
                    <a:spcPct val="90000"/>
                  </a:lnSpc>
                  <a:spcBef>
                    <a:spcPts val="3311"/>
                  </a:spcBef>
                  <a:buFont typeface="Arial" panose="020B0604020202020204" pitchFamily="34" charset="0"/>
                  <a:buNone/>
                  <a:defRPr sz="7946" kern="1200">
                    <a:solidFill>
                      <a:schemeClr val="tx1"/>
                    </a:solidFill>
                    <a:latin typeface="+mn-lt"/>
                    <a:ea typeface="+mn-ea"/>
                    <a:cs typeface="+mn-cs"/>
                  </a:defRPr>
                </a:lvl1pPr>
                <a:lvl2pPr marL="1513743" indent="0" algn="ctr" defTabSz="3027487" rtl="0" eaLnBrk="1" latinLnBrk="0" hangingPunct="1">
                  <a:lnSpc>
                    <a:spcPct val="90000"/>
                  </a:lnSpc>
                  <a:spcBef>
                    <a:spcPts val="1655"/>
                  </a:spcBef>
                  <a:buFont typeface="Arial" panose="020B0604020202020204" pitchFamily="34" charset="0"/>
                  <a:buNone/>
                  <a:defRPr sz="6622" kern="1200">
                    <a:solidFill>
                      <a:schemeClr val="tx1"/>
                    </a:solidFill>
                    <a:latin typeface="+mn-lt"/>
                    <a:ea typeface="+mn-ea"/>
                    <a:cs typeface="+mn-cs"/>
                  </a:defRPr>
                </a:lvl2pPr>
                <a:lvl3pPr marL="3027487" indent="0" algn="ctr" defTabSz="3027487" rtl="0" eaLnBrk="1" latinLnBrk="0" hangingPunct="1">
                  <a:lnSpc>
                    <a:spcPct val="90000"/>
                  </a:lnSpc>
                  <a:spcBef>
                    <a:spcPts val="1655"/>
                  </a:spcBef>
                  <a:buFont typeface="Arial" panose="020B0604020202020204" pitchFamily="34" charset="0"/>
                  <a:buNone/>
                  <a:defRPr sz="5960" kern="1200">
                    <a:solidFill>
                      <a:schemeClr val="tx1"/>
                    </a:solidFill>
                    <a:latin typeface="+mn-lt"/>
                    <a:ea typeface="+mn-ea"/>
                    <a:cs typeface="+mn-cs"/>
                  </a:defRPr>
                </a:lvl3pPr>
                <a:lvl4pPr marL="4541230"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4pPr>
                <a:lvl5pPr marL="6054974"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5pPr>
                <a:lvl6pPr marL="7568717"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6pPr>
                <a:lvl7pPr marL="9082461"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7pPr>
                <a:lvl8pPr marL="10596204"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8pPr>
                <a:lvl9pPr marL="12109948"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9pPr>
              </a:lstStyle>
              <a:p>
                <a:r>
                  <a:rPr lang="en-US" sz="2400" b="1" i="1" dirty="0" smtClean="0">
                    <a:solidFill>
                      <a:schemeClr val="bg1"/>
                    </a:solidFill>
                  </a:rPr>
                  <a:t>Full Adder</a:t>
                </a:r>
              </a:p>
              <a:p>
                <a:r>
                  <a:rPr lang="en-US" sz="2400" dirty="0" smtClean="0">
                    <a:solidFill>
                      <a:schemeClr val="bg1"/>
                    </a:solidFill>
                  </a:rPr>
                  <a:t>The full adder takes 3 inputs and gives 2 </a:t>
                </a:r>
                <a:r>
                  <a:rPr lang="en-US" sz="2400" dirty="0" smtClean="0">
                    <a:solidFill>
                      <a:schemeClr val="bg1"/>
                    </a:solidFill>
                  </a:rPr>
                  <a:t>outputs. The full adder then outputs to </a:t>
                </a:r>
                <a14:m>
                  <m:oMath xmlns:m="http://schemas.openxmlformats.org/officeDocument/2006/math">
                    <m:r>
                      <a:rPr lang="en-US" sz="2400" b="0" i="1" smtClean="0">
                        <a:solidFill>
                          <a:schemeClr val="bg1"/>
                        </a:solidFill>
                        <a:latin typeface="Cambria Math" charset="0"/>
                      </a:rPr>
                      <m:t>𝑠</m:t>
                    </m:r>
                  </m:oMath>
                </a14:m>
                <a:r>
                  <a:rPr lang="en-US" sz="2400" dirty="0" smtClean="0">
                    <a:solidFill>
                      <a:schemeClr val="bg1"/>
                    </a:solidFill>
                  </a:rPr>
                  <a:t> o</a:t>
                </a:r>
                <a14:m>
                  <m:oMath xmlns:m="http://schemas.openxmlformats.org/officeDocument/2006/math">
                    <m:r>
                      <m:rPr>
                        <m:sty m:val="p"/>
                      </m:rPr>
                      <a:rPr lang="en-US" sz="2400" b="0" i="0" dirty="0" smtClean="0">
                        <a:solidFill>
                          <a:schemeClr val="bg1"/>
                        </a:solidFill>
                        <a:latin typeface="Cambria Math" charset="0"/>
                      </a:rPr>
                      <m:t>r</m:t>
                    </m:r>
                    <m:r>
                      <a:rPr lang="en-US" sz="2400" b="0" i="0" dirty="0" smtClean="0">
                        <a:solidFill>
                          <a:schemeClr val="bg1"/>
                        </a:solidFill>
                        <a:latin typeface="Cambria Math" charset="0"/>
                      </a:rPr>
                      <m:t> </m:t>
                    </m:r>
                    <m:sSub>
                      <m:sSubPr>
                        <m:ctrlPr>
                          <a:rPr lang="en-US" sz="2400" i="1" dirty="0" smtClean="0">
                            <a:solidFill>
                              <a:schemeClr val="bg1"/>
                            </a:solidFill>
                            <a:latin typeface="Cambria Math" charset="0"/>
                          </a:rPr>
                        </m:ctrlPr>
                      </m:sSubPr>
                      <m:e>
                        <m:r>
                          <a:rPr lang="en-US" sz="2400" b="0" i="1" dirty="0" smtClean="0">
                            <a:solidFill>
                              <a:schemeClr val="bg1"/>
                            </a:solidFill>
                            <a:latin typeface="Cambria Math" charset="0"/>
                          </a:rPr>
                          <m:t>𝑐</m:t>
                        </m:r>
                      </m:e>
                      <m:sub>
                        <m:r>
                          <a:rPr lang="en-US" sz="2400" b="0" i="1" dirty="0" smtClean="0">
                            <a:solidFill>
                              <a:schemeClr val="bg1"/>
                            </a:solidFill>
                            <a:latin typeface="Cambria Math" charset="0"/>
                          </a:rPr>
                          <m:t>𝑜𝑢𝑡</m:t>
                        </m:r>
                      </m:sub>
                    </m:sSub>
                    <m:r>
                      <a:rPr lang="en-US" sz="2400" i="1" dirty="0" smtClean="0">
                        <a:solidFill>
                          <a:schemeClr val="bg1"/>
                        </a:solidFill>
                        <a:latin typeface="Cambria Math" charset="0"/>
                      </a:rPr>
                      <m:t> </m:t>
                    </m:r>
                  </m:oMath>
                </a14:m>
                <a:r>
                  <a:rPr lang="en-US" sz="2400" dirty="0" smtClean="0">
                    <a:solidFill>
                      <a:schemeClr val="bg1"/>
                    </a:solidFill>
                  </a:rPr>
                  <a:t>according to how many of the 3 inputs which is set to 1.</a:t>
                </a:r>
                <a:endParaRPr lang="en-US" sz="2400" dirty="0">
                  <a:solidFill>
                    <a:schemeClr val="bg1"/>
                  </a:solidFill>
                </a:endParaRPr>
              </a:p>
            </p:txBody>
          </p:sp>
        </mc:Choice>
        <mc:Fallback>
          <p:sp>
            <p:nvSpPr>
              <p:cNvPr id="28" name="Subtitle 2"/>
              <p:cNvSpPr txBox="1">
                <a:spLocks noRot="1" noChangeAspect="1" noMove="1" noResize="1" noEditPoints="1" noAdjustHandles="1" noChangeArrowheads="1" noChangeShapeType="1" noTextEdit="1"/>
              </p:cNvSpPr>
              <p:nvPr/>
            </p:nvSpPr>
            <p:spPr>
              <a:xfrm>
                <a:off x="21189178" y="26513107"/>
                <a:ext cx="6580753" cy="2800647"/>
              </a:xfrm>
              <a:custGeom>
                <a:avLst/>
                <a:gdLst>
                  <a:gd name="connsiteX0" fmla="*/ 0 w 7405124"/>
                  <a:gd name="connsiteY0" fmla="*/ 1407490 h 2814980"/>
                  <a:gd name="connsiteX1" fmla="*/ 3702562 w 7405124"/>
                  <a:gd name="connsiteY1" fmla="*/ 0 h 2814980"/>
                  <a:gd name="connsiteX2" fmla="*/ 7405124 w 7405124"/>
                  <a:gd name="connsiteY2" fmla="*/ 1407490 h 2814980"/>
                  <a:gd name="connsiteX3" fmla="*/ 3702562 w 7405124"/>
                  <a:gd name="connsiteY3" fmla="*/ 2814980 h 2814980"/>
                  <a:gd name="connsiteX4" fmla="*/ 0 w 7405124"/>
                  <a:gd name="connsiteY4" fmla="*/ 1407490 h 2814980"/>
                  <a:gd name="connsiteX0" fmla="*/ 4362 w 7409486"/>
                  <a:gd name="connsiteY0" fmla="*/ 1423819 h 2831309"/>
                  <a:gd name="connsiteX1" fmla="*/ 3184410 w 7409486"/>
                  <a:gd name="connsiteY1" fmla="*/ 0 h 2831309"/>
                  <a:gd name="connsiteX2" fmla="*/ 7409486 w 7409486"/>
                  <a:gd name="connsiteY2" fmla="*/ 1423819 h 2831309"/>
                  <a:gd name="connsiteX3" fmla="*/ 3706924 w 7409486"/>
                  <a:gd name="connsiteY3" fmla="*/ 2831309 h 2831309"/>
                  <a:gd name="connsiteX4" fmla="*/ 4362 w 7409486"/>
                  <a:gd name="connsiteY4" fmla="*/ 1423819 h 2831309"/>
                  <a:gd name="connsiteX0" fmla="*/ 1166 w 7406290"/>
                  <a:gd name="connsiteY0" fmla="*/ 1423819 h 2472081"/>
                  <a:gd name="connsiteX1" fmla="*/ 3181214 w 7406290"/>
                  <a:gd name="connsiteY1" fmla="*/ 0 h 2472081"/>
                  <a:gd name="connsiteX2" fmla="*/ 7406290 w 7406290"/>
                  <a:gd name="connsiteY2" fmla="*/ 1423819 h 2472081"/>
                  <a:gd name="connsiteX3" fmla="*/ 3442471 w 7406290"/>
                  <a:gd name="connsiteY3" fmla="*/ 2472081 h 2472081"/>
                  <a:gd name="connsiteX4" fmla="*/ 1166 w 7406290"/>
                  <a:gd name="connsiteY4" fmla="*/ 1423819 h 2472081"/>
                  <a:gd name="connsiteX0" fmla="*/ 667 w 6736320"/>
                  <a:gd name="connsiteY0" fmla="*/ 1481328 h 2543317"/>
                  <a:gd name="connsiteX1" fmla="*/ 3180715 w 6736320"/>
                  <a:gd name="connsiteY1" fmla="*/ 57509 h 2543317"/>
                  <a:gd name="connsiteX2" fmla="*/ 6736320 w 6736320"/>
                  <a:gd name="connsiteY2" fmla="*/ 730213 h 2543317"/>
                  <a:gd name="connsiteX3" fmla="*/ 3441972 w 6736320"/>
                  <a:gd name="connsiteY3" fmla="*/ 2529590 h 2543317"/>
                  <a:gd name="connsiteX4" fmla="*/ 667 w 6736320"/>
                  <a:gd name="connsiteY4" fmla="*/ 1481328 h 2543317"/>
                  <a:gd name="connsiteX0" fmla="*/ 667 w 6736320"/>
                  <a:gd name="connsiteY0" fmla="*/ 1481328 h 2543317"/>
                  <a:gd name="connsiteX1" fmla="*/ 3180715 w 6736320"/>
                  <a:gd name="connsiteY1" fmla="*/ 57509 h 2543317"/>
                  <a:gd name="connsiteX2" fmla="*/ 6736320 w 6736320"/>
                  <a:gd name="connsiteY2" fmla="*/ 730213 h 2543317"/>
                  <a:gd name="connsiteX3" fmla="*/ 3441972 w 6736320"/>
                  <a:gd name="connsiteY3" fmla="*/ 2529590 h 2543317"/>
                  <a:gd name="connsiteX4" fmla="*/ 667 w 6736320"/>
                  <a:gd name="connsiteY4" fmla="*/ 1481328 h 2543317"/>
                  <a:gd name="connsiteX0" fmla="*/ 681 w 7013920"/>
                  <a:gd name="connsiteY0" fmla="*/ 1541222 h 2609352"/>
                  <a:gd name="connsiteX1" fmla="*/ 3180729 w 7013920"/>
                  <a:gd name="connsiteY1" fmla="*/ 117403 h 2609352"/>
                  <a:gd name="connsiteX2" fmla="*/ 7013920 w 7013920"/>
                  <a:gd name="connsiteY2" fmla="*/ 610492 h 2609352"/>
                  <a:gd name="connsiteX3" fmla="*/ 3441986 w 7013920"/>
                  <a:gd name="connsiteY3" fmla="*/ 2589484 h 2609352"/>
                  <a:gd name="connsiteX4" fmla="*/ 681 w 7013920"/>
                  <a:gd name="connsiteY4" fmla="*/ 1541222 h 2609352"/>
                  <a:gd name="connsiteX0" fmla="*/ 620 w 7258787"/>
                  <a:gd name="connsiteY0" fmla="*/ 543810 h 2522800"/>
                  <a:gd name="connsiteX1" fmla="*/ 3425596 w 7258787"/>
                  <a:gd name="connsiteY1" fmla="*/ 50719 h 2522800"/>
                  <a:gd name="connsiteX2" fmla="*/ 7258787 w 7258787"/>
                  <a:gd name="connsiteY2" fmla="*/ 543808 h 2522800"/>
                  <a:gd name="connsiteX3" fmla="*/ 3686853 w 7258787"/>
                  <a:gd name="connsiteY3" fmla="*/ 2522800 h 2522800"/>
                  <a:gd name="connsiteX4" fmla="*/ 620 w 7258787"/>
                  <a:gd name="connsiteY4" fmla="*/ 543810 h 2522800"/>
                  <a:gd name="connsiteX0" fmla="*/ 16329 w 7274496"/>
                  <a:gd name="connsiteY0" fmla="*/ 552191 h 2531181"/>
                  <a:gd name="connsiteX1" fmla="*/ 3441305 w 7274496"/>
                  <a:gd name="connsiteY1" fmla="*/ 59100 h 2531181"/>
                  <a:gd name="connsiteX2" fmla="*/ 7274496 w 7274496"/>
                  <a:gd name="connsiteY2" fmla="*/ 552189 h 2531181"/>
                  <a:gd name="connsiteX3" fmla="*/ 3702562 w 7274496"/>
                  <a:gd name="connsiteY3" fmla="*/ 2531181 h 2531181"/>
                  <a:gd name="connsiteX4" fmla="*/ 16329 w 7274496"/>
                  <a:gd name="connsiteY4" fmla="*/ 552191 h 2531181"/>
                  <a:gd name="connsiteX0" fmla="*/ 16849 w 7177045"/>
                  <a:gd name="connsiteY0" fmla="*/ 527601 h 2555687"/>
                  <a:gd name="connsiteX1" fmla="*/ 3343854 w 7177045"/>
                  <a:gd name="connsiteY1" fmla="*/ 83496 h 2555687"/>
                  <a:gd name="connsiteX2" fmla="*/ 7177045 w 7177045"/>
                  <a:gd name="connsiteY2" fmla="*/ 576585 h 2555687"/>
                  <a:gd name="connsiteX3" fmla="*/ 3605111 w 7177045"/>
                  <a:gd name="connsiteY3" fmla="*/ 2555577 h 2555687"/>
                  <a:gd name="connsiteX4" fmla="*/ 16849 w 7177045"/>
                  <a:gd name="connsiteY4" fmla="*/ 527601 h 2555687"/>
                  <a:gd name="connsiteX0" fmla="*/ 17123 w 7429167"/>
                  <a:gd name="connsiteY0" fmla="*/ 524003 h 2551979"/>
                  <a:gd name="connsiteX1" fmla="*/ 3344128 w 7429167"/>
                  <a:gd name="connsiteY1" fmla="*/ 79898 h 2551979"/>
                  <a:gd name="connsiteX2" fmla="*/ 7429167 w 7429167"/>
                  <a:gd name="connsiteY2" fmla="*/ 518366 h 2551979"/>
                  <a:gd name="connsiteX3" fmla="*/ 3605385 w 7429167"/>
                  <a:gd name="connsiteY3" fmla="*/ 2551979 h 2551979"/>
                  <a:gd name="connsiteX4" fmla="*/ 17123 w 7429167"/>
                  <a:gd name="connsiteY4" fmla="*/ 524003 h 2551979"/>
                  <a:gd name="connsiteX0" fmla="*/ 32622 w 7444666"/>
                  <a:gd name="connsiteY0" fmla="*/ 625251 h 2653227"/>
                  <a:gd name="connsiteX1" fmla="*/ 2169074 w 7444666"/>
                  <a:gd name="connsiteY1" fmla="*/ 17285 h 2653227"/>
                  <a:gd name="connsiteX2" fmla="*/ 7444666 w 7444666"/>
                  <a:gd name="connsiteY2" fmla="*/ 619614 h 2653227"/>
                  <a:gd name="connsiteX3" fmla="*/ 3620884 w 7444666"/>
                  <a:gd name="connsiteY3" fmla="*/ 2653227 h 2653227"/>
                  <a:gd name="connsiteX4" fmla="*/ 32622 w 7444666"/>
                  <a:gd name="connsiteY4" fmla="*/ 625251 h 2653227"/>
                  <a:gd name="connsiteX0" fmla="*/ 30123 w 7579538"/>
                  <a:gd name="connsiteY0" fmla="*/ 1035841 h 2683853"/>
                  <a:gd name="connsiteX1" fmla="*/ 2303946 w 7579538"/>
                  <a:gd name="connsiteY1" fmla="*/ 45533 h 2683853"/>
                  <a:gd name="connsiteX2" fmla="*/ 7579538 w 7579538"/>
                  <a:gd name="connsiteY2" fmla="*/ 647862 h 2683853"/>
                  <a:gd name="connsiteX3" fmla="*/ 3755756 w 7579538"/>
                  <a:gd name="connsiteY3" fmla="*/ 2681475 h 2683853"/>
                  <a:gd name="connsiteX4" fmla="*/ 30123 w 7579538"/>
                  <a:gd name="connsiteY4" fmla="*/ 1035841 h 2683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79538" h="2683853">
                    <a:moveTo>
                      <a:pt x="30123" y="1035841"/>
                    </a:moveTo>
                    <a:cubicBezTo>
                      <a:pt x="-211845" y="596517"/>
                      <a:pt x="1045710" y="110196"/>
                      <a:pt x="2303946" y="45533"/>
                    </a:cubicBezTo>
                    <a:cubicBezTo>
                      <a:pt x="3562182" y="-19130"/>
                      <a:pt x="7579538" y="-129473"/>
                      <a:pt x="7579538" y="647862"/>
                    </a:cubicBezTo>
                    <a:cubicBezTo>
                      <a:pt x="6648810" y="2192640"/>
                      <a:pt x="5013992" y="2616812"/>
                      <a:pt x="3755756" y="2681475"/>
                    </a:cubicBezTo>
                    <a:cubicBezTo>
                      <a:pt x="2497520" y="2746138"/>
                      <a:pt x="272091" y="1475165"/>
                      <a:pt x="30123" y="1035841"/>
                    </a:cubicBezTo>
                    <a:close/>
                  </a:path>
                </a:pathLst>
              </a:custGeom>
              <a:blipFill rotWithShape="0">
                <a:blip r:embed="rId6"/>
                <a:stretch>
                  <a:fillRect t="-3043" r="-556"/>
                </a:stretch>
              </a:blipFill>
              <a:ln>
                <a:noFill/>
              </a:ln>
            </p:spPr>
            <p:txBody>
              <a:bodyPr/>
              <a:lstStyle/>
              <a:p>
                <a:r>
                  <a:rPr lang="en-US">
                    <a:noFill/>
                  </a:rPr>
                  <a:t> </a:t>
                </a:r>
              </a:p>
            </p:txBody>
          </p:sp>
        </mc:Fallback>
      </mc:AlternateContent>
      <p:sp>
        <p:nvSpPr>
          <p:cNvPr id="60" name="Subtitle 2"/>
          <p:cNvSpPr txBox="1">
            <a:spLocks/>
          </p:cNvSpPr>
          <p:nvPr/>
        </p:nvSpPr>
        <p:spPr>
          <a:xfrm>
            <a:off x="14003298" y="41334737"/>
            <a:ext cx="2268615" cy="677453"/>
          </a:xfrm>
          <a:prstGeom prst="rect">
            <a:avLst/>
          </a:prstGeom>
        </p:spPr>
        <p:txBody>
          <a:bodyPr vert="horz" lIns="91440" tIns="45720" rIns="91440" bIns="45720" rtlCol="0">
            <a:noAutofit/>
          </a:bodyPr>
          <a:lstStyle>
            <a:lvl1pPr marL="0" indent="0" algn="ctr" defTabSz="3027487" rtl="0" eaLnBrk="1" latinLnBrk="0" hangingPunct="1">
              <a:lnSpc>
                <a:spcPct val="90000"/>
              </a:lnSpc>
              <a:spcBef>
                <a:spcPts val="3311"/>
              </a:spcBef>
              <a:buFont typeface="Arial" panose="020B0604020202020204" pitchFamily="34" charset="0"/>
              <a:buNone/>
              <a:defRPr sz="7946" kern="1200">
                <a:solidFill>
                  <a:schemeClr val="tx1"/>
                </a:solidFill>
                <a:latin typeface="+mn-lt"/>
                <a:ea typeface="+mn-ea"/>
                <a:cs typeface="+mn-cs"/>
              </a:defRPr>
            </a:lvl1pPr>
            <a:lvl2pPr marL="1513743" indent="0" algn="ctr" defTabSz="3027487" rtl="0" eaLnBrk="1" latinLnBrk="0" hangingPunct="1">
              <a:lnSpc>
                <a:spcPct val="90000"/>
              </a:lnSpc>
              <a:spcBef>
                <a:spcPts val="1655"/>
              </a:spcBef>
              <a:buFont typeface="Arial" panose="020B0604020202020204" pitchFamily="34" charset="0"/>
              <a:buNone/>
              <a:defRPr sz="6622" kern="1200">
                <a:solidFill>
                  <a:schemeClr val="tx1"/>
                </a:solidFill>
                <a:latin typeface="+mn-lt"/>
                <a:ea typeface="+mn-ea"/>
                <a:cs typeface="+mn-cs"/>
              </a:defRPr>
            </a:lvl2pPr>
            <a:lvl3pPr marL="3027487" indent="0" algn="ctr" defTabSz="3027487" rtl="0" eaLnBrk="1" latinLnBrk="0" hangingPunct="1">
              <a:lnSpc>
                <a:spcPct val="90000"/>
              </a:lnSpc>
              <a:spcBef>
                <a:spcPts val="1655"/>
              </a:spcBef>
              <a:buFont typeface="Arial" panose="020B0604020202020204" pitchFamily="34" charset="0"/>
              <a:buNone/>
              <a:defRPr sz="5960" kern="1200">
                <a:solidFill>
                  <a:schemeClr val="tx1"/>
                </a:solidFill>
                <a:latin typeface="+mn-lt"/>
                <a:ea typeface="+mn-ea"/>
                <a:cs typeface="+mn-cs"/>
              </a:defRPr>
            </a:lvl3pPr>
            <a:lvl4pPr marL="4541230"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4pPr>
            <a:lvl5pPr marL="6054974"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5pPr>
            <a:lvl6pPr marL="7568717"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6pPr>
            <a:lvl7pPr marL="9082461"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7pPr>
            <a:lvl8pPr marL="10596204"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8pPr>
            <a:lvl9pPr marL="12109948"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9pPr>
          </a:lstStyle>
          <a:p>
            <a:r>
              <a:rPr lang="en-US" sz="3200" dirty="0" smtClean="0">
                <a:solidFill>
                  <a:schemeClr val="bg1"/>
                </a:solidFill>
              </a:rPr>
              <a:t>Group </a:t>
            </a:r>
            <a:r>
              <a:rPr lang="en-US" sz="3200" dirty="0" smtClean="0">
                <a:solidFill>
                  <a:schemeClr val="bg1"/>
                </a:solidFill>
              </a:rPr>
              <a:t>65b</a:t>
            </a:r>
          </a:p>
        </p:txBody>
      </p:sp>
      <mc:AlternateContent xmlns:mc="http://schemas.openxmlformats.org/markup-compatibility/2006">
        <mc:Choice xmlns:a14="http://schemas.microsoft.com/office/drawing/2010/main" Requires="a14">
          <p:sp>
            <p:nvSpPr>
              <p:cNvPr id="4" name="TextBox 3"/>
              <p:cNvSpPr txBox="1"/>
              <p:nvPr/>
            </p:nvSpPr>
            <p:spPr>
              <a:xfrm>
                <a:off x="1877650" y="35783398"/>
                <a:ext cx="6087266" cy="3293209"/>
              </a:xfrm>
              <a:prstGeom prst="rect">
                <a:avLst/>
              </a:prstGeom>
              <a:noFill/>
            </p:spPr>
            <p:txBody>
              <a:bodyPr wrap="square" rtlCol="0">
                <a:spAutoFit/>
              </a:bodyPr>
              <a:lstStyle/>
              <a:p>
                <a:r>
                  <a:rPr lang="en-US" sz="4000" b="1" i="1" dirty="0" smtClean="0">
                    <a:solidFill>
                      <a:schemeClr val="bg1"/>
                    </a:solidFill>
                  </a:rPr>
                  <a:t>Algorithm MM</a:t>
                </a:r>
              </a:p>
              <a:p>
                <a:r>
                  <a:rPr lang="en-US" sz="2800" dirty="0" smtClean="0">
                    <a:solidFill>
                      <a:schemeClr val="bg1"/>
                    </a:solidFill>
                  </a:rPr>
                  <a:t>                 </a:t>
                </a:r>
                <a14:m>
                  <m:oMath xmlns:m="http://schemas.openxmlformats.org/officeDocument/2006/math">
                    <m:r>
                      <a:rPr lang="en-US" sz="2800" b="0" i="1" smtClean="0">
                        <a:solidFill>
                          <a:schemeClr val="bg1"/>
                        </a:solidFill>
                        <a:latin typeface="Cambria Math" charset="0"/>
                      </a:rPr>
                      <m:t>𝑆</m:t>
                    </m:r>
                    <m:r>
                      <a:rPr lang="en-US" sz="2800" b="0" i="1" smtClean="0">
                        <a:solidFill>
                          <a:schemeClr val="bg1"/>
                        </a:solidFill>
                        <a:latin typeface="Cambria Math" charset="0"/>
                      </a:rPr>
                      <m:t>≔0;</m:t>
                    </m:r>
                  </m:oMath>
                </a14:m>
                <a:endParaRPr lang="en-US" sz="2800" b="0" i="1" dirty="0" smtClean="0">
                  <a:solidFill>
                    <a:schemeClr val="bg1"/>
                  </a:solidFill>
                  <a:latin typeface="Cambria Math" charset="0"/>
                </a:endParaRPr>
              </a:p>
              <a:p>
                <a:r>
                  <a:rPr lang="en-US" sz="2800" b="0" dirty="0" smtClean="0">
                    <a:solidFill>
                      <a:schemeClr val="bg1"/>
                    </a:solidFill>
                  </a:rPr>
                  <a:t>                 </a:t>
                </a:r>
                <a14:m>
                  <m:oMath xmlns:m="http://schemas.openxmlformats.org/officeDocument/2006/math">
                    <m:r>
                      <a:rPr lang="en-US" sz="2800" b="1" i="1" smtClean="0">
                        <a:solidFill>
                          <a:schemeClr val="bg1"/>
                        </a:solidFill>
                        <a:latin typeface="Cambria Math" charset="0"/>
                      </a:rPr>
                      <m:t>𝒇𝒐𝒓</m:t>
                    </m:r>
                    <m:r>
                      <a:rPr lang="en-US" sz="2800" b="0" i="1" smtClean="0">
                        <a:solidFill>
                          <a:schemeClr val="bg1"/>
                        </a:solidFill>
                        <a:latin typeface="Cambria Math" charset="0"/>
                      </a:rPr>
                      <m:t> </m:t>
                    </m:r>
                    <m:r>
                      <a:rPr lang="en-US" sz="2800" b="0" i="1" smtClean="0">
                        <a:solidFill>
                          <a:schemeClr val="bg1"/>
                        </a:solidFill>
                        <a:latin typeface="Cambria Math" charset="0"/>
                      </a:rPr>
                      <m:t>𝑖</m:t>
                    </m:r>
                    <m:r>
                      <a:rPr lang="en-US" sz="2800" b="0" i="1" smtClean="0">
                        <a:solidFill>
                          <a:schemeClr val="bg1"/>
                        </a:solidFill>
                        <a:latin typeface="Cambria Math" charset="0"/>
                      </a:rPr>
                      <m:t>≔0 </m:t>
                    </m:r>
                    <m:r>
                      <a:rPr lang="en-US" sz="2800" b="1" i="1" smtClean="0">
                        <a:solidFill>
                          <a:schemeClr val="bg1"/>
                        </a:solidFill>
                        <a:latin typeface="Cambria Math" charset="0"/>
                      </a:rPr>
                      <m:t>𝒕𝒐</m:t>
                    </m:r>
                    <m:r>
                      <a:rPr lang="en-US" sz="2800" b="0" i="1" smtClean="0">
                        <a:solidFill>
                          <a:schemeClr val="bg1"/>
                        </a:solidFill>
                        <a:latin typeface="Cambria Math" charset="0"/>
                      </a:rPr>
                      <m:t> </m:t>
                    </m:r>
                    <m:r>
                      <a:rPr lang="en-US" sz="2800" b="0" i="1" smtClean="0">
                        <a:solidFill>
                          <a:schemeClr val="bg1"/>
                        </a:solidFill>
                        <a:latin typeface="Cambria Math" charset="0"/>
                      </a:rPr>
                      <m:t>𝑛</m:t>
                    </m:r>
                    <m:r>
                      <a:rPr lang="en-US" sz="2800" b="0" i="1" smtClean="0">
                        <a:solidFill>
                          <a:schemeClr val="bg1"/>
                        </a:solidFill>
                        <a:latin typeface="Cambria Math" charset="0"/>
                      </a:rPr>
                      <m:t> </m:t>
                    </m:r>
                    <m:r>
                      <a:rPr lang="en-US" sz="2800" b="1" i="1" smtClean="0">
                        <a:solidFill>
                          <a:schemeClr val="bg1"/>
                        </a:solidFill>
                        <a:latin typeface="Cambria Math" charset="0"/>
                      </a:rPr>
                      <m:t>𝒅𝒐</m:t>
                    </m:r>
                  </m:oMath>
                </a14:m>
                <a:endParaRPr lang="en-US" sz="2800" b="1" i="1" dirty="0" smtClean="0">
                  <a:solidFill>
                    <a:schemeClr val="bg1"/>
                  </a:solidFill>
                  <a:latin typeface="Cambria Math" charset="0"/>
                </a:endParaRPr>
              </a:p>
              <a:p>
                <a:pPr/>
                <a14:m>
                  <m:oMathPara xmlns:m="http://schemas.openxmlformats.org/officeDocument/2006/math">
                    <m:oMathParaPr>
                      <m:jc m:val="left"/>
                    </m:oMathParaPr>
                    <m:oMath xmlns:m="http://schemas.openxmlformats.org/officeDocument/2006/math">
                      <m:r>
                        <a:rPr lang="en-US" sz="2800" b="0" i="1" smtClean="0">
                          <a:solidFill>
                            <a:schemeClr val="bg1"/>
                          </a:solidFill>
                          <a:latin typeface="Cambria Math" charset="0"/>
                        </a:rPr>
                        <m:t>𝐿</m:t>
                      </m:r>
                      <m:r>
                        <a:rPr lang="en-US" sz="2800" b="0" i="1" smtClean="0">
                          <a:solidFill>
                            <a:schemeClr val="bg1"/>
                          </a:solidFill>
                          <a:latin typeface="Cambria Math" charset="0"/>
                        </a:rPr>
                        <m:t>1:           </m:t>
                      </m:r>
                      <m:sSub>
                        <m:sSubPr>
                          <m:ctrlPr>
                            <a:rPr lang="en-US" sz="2800" b="0" i="1" smtClean="0">
                              <a:solidFill>
                                <a:schemeClr val="bg1"/>
                              </a:solidFill>
                              <a:latin typeface="Cambria Math" charset="0"/>
                            </a:rPr>
                          </m:ctrlPr>
                        </m:sSubPr>
                        <m:e>
                          <m:r>
                            <a:rPr lang="en-US" sz="2800" b="0" i="1" smtClean="0">
                              <a:solidFill>
                                <a:schemeClr val="bg1"/>
                              </a:solidFill>
                              <a:latin typeface="Cambria Math" charset="0"/>
                            </a:rPr>
                            <m:t>𝑞</m:t>
                          </m:r>
                        </m:e>
                        <m:sub>
                          <m:r>
                            <a:rPr lang="en-US" sz="2800" b="0" i="1" smtClean="0">
                              <a:solidFill>
                                <a:schemeClr val="bg1"/>
                              </a:solidFill>
                              <a:latin typeface="Cambria Math" charset="0"/>
                            </a:rPr>
                            <m:t>𝑖</m:t>
                          </m:r>
                        </m:sub>
                      </m:sSub>
                      <m:r>
                        <a:rPr lang="en-US" sz="2800" b="0" i="1" smtClean="0">
                          <a:solidFill>
                            <a:schemeClr val="bg1"/>
                          </a:solidFill>
                          <a:latin typeface="Cambria Math" charset="0"/>
                        </a:rPr>
                        <m:t>≔</m:t>
                      </m:r>
                      <m:r>
                        <a:rPr lang="en-US" sz="2800" b="0" i="1" smtClean="0">
                          <a:solidFill>
                            <a:schemeClr val="bg1"/>
                          </a:solidFill>
                          <a:latin typeface="Cambria Math" charset="0"/>
                        </a:rPr>
                        <m:t>𝑆</m:t>
                      </m:r>
                      <m:r>
                        <a:rPr lang="en-US" sz="2800" b="0" i="1" smtClean="0">
                          <a:solidFill>
                            <a:schemeClr val="bg1"/>
                          </a:solidFill>
                          <a:latin typeface="Cambria Math" charset="0"/>
                        </a:rPr>
                        <m:t> </m:t>
                      </m:r>
                      <m:r>
                        <a:rPr lang="en-US" sz="2800" b="0" i="1" smtClean="0">
                          <a:solidFill>
                            <a:schemeClr val="bg1"/>
                          </a:solidFill>
                          <a:latin typeface="Cambria Math" charset="0"/>
                        </a:rPr>
                        <m:t>𝑚𝑜𝑑</m:t>
                      </m:r>
                      <m:r>
                        <a:rPr lang="en-US" sz="2800" b="0" i="1" smtClean="0">
                          <a:solidFill>
                            <a:schemeClr val="bg1"/>
                          </a:solidFill>
                          <a:latin typeface="Cambria Math" charset="0"/>
                        </a:rPr>
                        <m:t> 2;</m:t>
                      </m:r>
                    </m:oMath>
                    <m:oMath xmlns:m="http://schemas.openxmlformats.org/officeDocument/2006/math">
                      <m:r>
                        <a:rPr lang="en-US" sz="2800" b="0" i="1" smtClean="0">
                          <a:solidFill>
                            <a:schemeClr val="bg1"/>
                          </a:solidFill>
                          <a:latin typeface="Cambria Math" charset="0"/>
                        </a:rPr>
                        <m:t>𝐿</m:t>
                      </m:r>
                      <m:r>
                        <a:rPr lang="en-US" sz="2800" b="0" i="1" smtClean="0">
                          <a:solidFill>
                            <a:schemeClr val="bg1"/>
                          </a:solidFill>
                          <a:latin typeface="Cambria Math" charset="0"/>
                        </a:rPr>
                        <m:t>2:           </m:t>
                      </m:r>
                      <m:r>
                        <a:rPr lang="en-US" sz="2800" b="0" i="1" smtClean="0">
                          <a:solidFill>
                            <a:schemeClr val="bg1"/>
                          </a:solidFill>
                          <a:latin typeface="Cambria Math" charset="0"/>
                        </a:rPr>
                        <m:t>𝑆</m:t>
                      </m:r>
                      <m:r>
                        <a:rPr lang="en-US" sz="2800" b="0" i="1" smtClean="0">
                          <a:solidFill>
                            <a:schemeClr val="bg1"/>
                          </a:solidFill>
                          <a:latin typeface="Cambria Math" charset="0"/>
                        </a:rPr>
                        <m:t>≔</m:t>
                      </m:r>
                      <m:d>
                        <m:dPr>
                          <m:ctrlPr>
                            <a:rPr lang="en-US" sz="2800" b="0" i="1" smtClean="0">
                              <a:solidFill>
                                <a:schemeClr val="bg1"/>
                              </a:solidFill>
                              <a:latin typeface="Cambria Math" charset="0"/>
                            </a:rPr>
                          </m:ctrlPr>
                        </m:dPr>
                        <m:e>
                          <m:r>
                            <a:rPr lang="en-US" sz="2800" b="0" i="1" smtClean="0">
                              <a:solidFill>
                                <a:schemeClr val="bg1"/>
                              </a:solidFill>
                              <a:latin typeface="Cambria Math" charset="0"/>
                            </a:rPr>
                            <m:t>𝑆</m:t>
                          </m:r>
                          <m:r>
                            <a:rPr lang="en-US" sz="2800" b="0" i="1" smtClean="0">
                              <a:solidFill>
                                <a:schemeClr val="bg1"/>
                              </a:solidFill>
                              <a:latin typeface="Cambria Math" charset="0"/>
                            </a:rPr>
                            <m:t>+</m:t>
                          </m:r>
                          <m:sSub>
                            <m:sSubPr>
                              <m:ctrlPr>
                                <a:rPr lang="en-US" sz="2800" b="0" i="1" smtClean="0">
                                  <a:solidFill>
                                    <a:schemeClr val="bg1"/>
                                  </a:solidFill>
                                  <a:latin typeface="Cambria Math" charset="0"/>
                                </a:rPr>
                              </m:ctrlPr>
                            </m:sSubPr>
                            <m:e>
                              <m:r>
                                <a:rPr lang="en-US" sz="2800" b="0" i="1" smtClean="0">
                                  <a:solidFill>
                                    <a:schemeClr val="bg1"/>
                                  </a:solidFill>
                                  <a:latin typeface="Cambria Math" charset="0"/>
                                </a:rPr>
                                <m:t>𝑞</m:t>
                              </m:r>
                            </m:e>
                            <m:sub>
                              <m:r>
                                <a:rPr lang="en-US" sz="2800" b="0" i="1" smtClean="0">
                                  <a:solidFill>
                                    <a:schemeClr val="bg1"/>
                                  </a:solidFill>
                                  <a:latin typeface="Cambria Math" charset="0"/>
                                </a:rPr>
                                <m:t>𝑖</m:t>
                              </m:r>
                            </m:sub>
                          </m:sSub>
                          <m:r>
                            <a:rPr lang="en-US" sz="2800" b="0" i="1" smtClean="0">
                              <a:solidFill>
                                <a:schemeClr val="bg1"/>
                              </a:solidFill>
                              <a:latin typeface="Cambria Math" charset="0"/>
                            </a:rPr>
                            <m:t>𝑚</m:t>
                          </m:r>
                        </m:e>
                      </m:d>
                      <m:r>
                        <a:rPr lang="en-US" sz="2800" b="0" i="1" smtClean="0">
                          <a:solidFill>
                            <a:schemeClr val="bg1"/>
                          </a:solidFill>
                          <a:latin typeface="Cambria Math" charset="0"/>
                        </a:rPr>
                        <m:t>𝑑𝑖𝑣</m:t>
                      </m:r>
                      <m:r>
                        <a:rPr lang="en-US" sz="2800" b="0" i="1" smtClean="0">
                          <a:solidFill>
                            <a:schemeClr val="bg1"/>
                          </a:solidFill>
                          <a:latin typeface="Cambria Math" charset="0"/>
                        </a:rPr>
                        <m:t> 2+</m:t>
                      </m:r>
                      <m:sSub>
                        <m:sSubPr>
                          <m:ctrlPr>
                            <a:rPr lang="en-US" sz="2800" b="0" i="1" smtClean="0">
                              <a:solidFill>
                                <a:schemeClr val="bg1"/>
                              </a:solidFill>
                              <a:latin typeface="Cambria Math" charset="0"/>
                            </a:rPr>
                          </m:ctrlPr>
                        </m:sSubPr>
                        <m:e>
                          <m:r>
                            <a:rPr lang="en-US" sz="2800" b="0" i="1" smtClean="0">
                              <a:solidFill>
                                <a:schemeClr val="bg1"/>
                              </a:solidFill>
                              <a:latin typeface="Cambria Math" charset="0"/>
                            </a:rPr>
                            <m:t>𝑏</m:t>
                          </m:r>
                        </m:e>
                        <m:sub>
                          <m:r>
                            <a:rPr lang="en-US" sz="2800" b="0" i="1" smtClean="0">
                              <a:solidFill>
                                <a:schemeClr val="bg1"/>
                              </a:solidFill>
                              <a:latin typeface="Cambria Math" charset="0"/>
                            </a:rPr>
                            <m:t>𝑖</m:t>
                          </m:r>
                        </m:sub>
                      </m:sSub>
                      <m:r>
                        <a:rPr lang="en-US" sz="2800" b="0" i="1" smtClean="0">
                          <a:solidFill>
                            <a:schemeClr val="bg1"/>
                          </a:solidFill>
                          <a:latin typeface="Cambria Math" charset="0"/>
                        </a:rPr>
                        <m:t>𝐴</m:t>
                      </m:r>
                      <m:r>
                        <a:rPr lang="en-US" sz="2800" b="0" i="1" smtClean="0">
                          <a:solidFill>
                            <a:schemeClr val="bg1"/>
                          </a:solidFill>
                          <a:latin typeface="Cambria Math" charset="0"/>
                        </a:rPr>
                        <m:t> ;</m:t>
                      </m:r>
                    </m:oMath>
                  </m:oMathPara>
                </a14:m>
                <a:r>
                  <a:rPr lang="en-US" sz="2800" b="0" dirty="0" smtClean="0">
                    <a:solidFill>
                      <a:schemeClr val="bg1"/>
                    </a:solidFill>
                  </a:rPr>
                  <a:t/>
                </a:r>
                <a:br>
                  <a:rPr lang="en-US" sz="2800" b="0" dirty="0" smtClean="0">
                    <a:solidFill>
                      <a:schemeClr val="bg1"/>
                    </a:solidFill>
                  </a:rPr>
                </a:br>
                <a:r>
                  <a:rPr lang="en-US" sz="2800" b="0" dirty="0" smtClean="0">
                    <a:solidFill>
                      <a:schemeClr val="bg1"/>
                    </a:solidFill>
                  </a:rPr>
                  <a:t>            </a:t>
                </a:r>
                <a14:m>
                  <m:oMath xmlns:m="http://schemas.openxmlformats.org/officeDocument/2006/math">
                    <m:r>
                      <a:rPr lang="en-US" sz="2800" b="1" i="1" smtClean="0">
                        <a:solidFill>
                          <a:schemeClr val="bg1"/>
                        </a:solidFill>
                        <a:latin typeface="Cambria Math" charset="0"/>
                      </a:rPr>
                      <m:t>𝒆𝒏𝒅</m:t>
                    </m:r>
                    <m:r>
                      <a:rPr lang="en-US" sz="2800" b="0" i="1" smtClean="0">
                        <a:solidFill>
                          <a:schemeClr val="bg1"/>
                        </a:solidFill>
                        <a:latin typeface="Cambria Math" charset="0"/>
                      </a:rPr>
                      <m:t>;</m:t>
                    </m:r>
                  </m:oMath>
                </a14:m>
                <a:r>
                  <a:rPr lang="en-US" sz="2800" b="0" dirty="0" smtClean="0">
                    <a:solidFill>
                      <a:schemeClr val="bg1"/>
                    </a:solidFill>
                  </a:rPr>
                  <a:t/>
                </a:r>
                <a:br>
                  <a:rPr lang="en-US" sz="2800" b="0" dirty="0" smtClean="0">
                    <a:solidFill>
                      <a:schemeClr val="bg1"/>
                    </a:solidFill>
                  </a:rPr>
                </a:br>
                <a:r>
                  <a:rPr lang="en-US" sz="2800" b="0" dirty="0" smtClean="0">
                    <a:solidFill>
                      <a:schemeClr val="bg1"/>
                    </a:solidFill>
                  </a:rPr>
                  <a:t>        </a:t>
                </a:r>
                <a14:m>
                  <m:oMath xmlns:m="http://schemas.openxmlformats.org/officeDocument/2006/math">
                    <m:r>
                      <a:rPr lang="en-US" sz="2800" b="0" i="0" smtClean="0">
                        <a:solidFill>
                          <a:schemeClr val="bg1"/>
                        </a:solidFill>
                        <a:latin typeface="Cambria Math" charset="0"/>
                      </a:rPr>
                      <m:t>    </m:t>
                    </m:r>
                    <m:r>
                      <a:rPr lang="en-US" sz="2800" b="1" i="1" smtClean="0">
                        <a:solidFill>
                          <a:schemeClr val="bg1"/>
                        </a:solidFill>
                        <a:latin typeface="Cambria Math" charset="0"/>
                      </a:rPr>
                      <m:t>𝒓𝒆𝒕𝒖𝒓𝒏</m:t>
                    </m:r>
                    <m:r>
                      <a:rPr lang="en-US" sz="2800" b="0" i="1" smtClean="0">
                        <a:solidFill>
                          <a:schemeClr val="bg1"/>
                        </a:solidFill>
                        <a:latin typeface="Cambria Math" charset="0"/>
                      </a:rPr>
                      <m:t> </m:t>
                    </m:r>
                    <m:r>
                      <a:rPr lang="en-US" sz="2800" b="0" i="1" smtClean="0">
                        <a:solidFill>
                          <a:schemeClr val="bg1"/>
                        </a:solidFill>
                        <a:latin typeface="Cambria Math" charset="0"/>
                      </a:rPr>
                      <m:t>𝑆</m:t>
                    </m:r>
                  </m:oMath>
                </a14:m>
                <a:endParaRPr lang="en-US" sz="2800" b="0" dirty="0" smtClean="0">
                  <a:solidFill>
                    <a:schemeClr val="bg1"/>
                  </a:solidFill>
                </a:endParaRPr>
              </a:p>
            </p:txBody>
          </p:sp>
        </mc:Choice>
        <mc:Fallback>
          <p:sp>
            <p:nvSpPr>
              <p:cNvPr id="4" name="TextBox 3"/>
              <p:cNvSpPr txBox="1">
                <a:spLocks noRot="1" noChangeAspect="1" noMove="1" noResize="1" noEditPoints="1" noAdjustHandles="1" noChangeArrowheads="1" noChangeShapeType="1" noTextEdit="1"/>
              </p:cNvSpPr>
              <p:nvPr/>
            </p:nvSpPr>
            <p:spPr>
              <a:xfrm>
                <a:off x="1877650" y="35783398"/>
                <a:ext cx="6087266" cy="3293209"/>
              </a:xfrm>
              <a:prstGeom prst="rect">
                <a:avLst/>
              </a:prstGeom>
              <a:blipFill rotWithShape="0">
                <a:blip r:embed="rId7"/>
                <a:stretch>
                  <a:fillRect l="-3504" t="-3333"/>
                </a:stretch>
              </a:blipFill>
            </p:spPr>
            <p:txBody>
              <a:bodyPr/>
              <a:lstStyle/>
              <a:p>
                <a:r>
                  <a:rPr lang="en-US">
                    <a:noFill/>
                  </a:rPr>
                  <a:t> </a:t>
                </a:r>
              </a:p>
            </p:txBody>
          </p:sp>
        </mc:Fallback>
      </mc:AlternateContent>
      <p:pic>
        <p:nvPicPr>
          <p:cNvPr id="6" name="Picture 5"/>
          <p:cNvPicPr>
            <a:picLocks noChangeAspect="1"/>
          </p:cNvPicPr>
          <p:nvPr/>
        </p:nvPicPr>
        <p:blipFill>
          <a:blip r:embed="rId8"/>
          <a:stretch>
            <a:fillRect/>
          </a:stretch>
        </p:blipFill>
        <p:spPr>
          <a:xfrm>
            <a:off x="1877650" y="17277221"/>
            <a:ext cx="9050041" cy="3176564"/>
          </a:xfrm>
          <a:prstGeom prst="rect">
            <a:avLst/>
          </a:prstGeom>
        </p:spPr>
      </p:pic>
      <p:pic>
        <p:nvPicPr>
          <p:cNvPr id="7" name="Picture 6"/>
          <p:cNvPicPr>
            <a:picLocks noChangeAspect="1"/>
          </p:cNvPicPr>
          <p:nvPr/>
        </p:nvPicPr>
        <p:blipFill>
          <a:blip r:embed="rId9">
            <a:duotone>
              <a:prstClr val="black"/>
              <a:srgbClr val="D9C3A5">
                <a:tint val="50000"/>
                <a:satMod val="180000"/>
              </a:srgbClr>
            </a:duotone>
            <a:extLst>
              <a:ext uri="{BEBA8EAE-BF5A-486C-A8C5-ECC9F3942E4B}">
                <a14:imgProps xmlns:a14="http://schemas.microsoft.com/office/drawing/2010/main">
                  <a14:imgLayer r:embed="rId10">
                    <a14:imgEffect>
                      <a14:backgroundRemoval t="0" b="100000" l="0" r="100000"/>
                    </a14:imgEffect>
                  </a14:imgLayer>
                </a14:imgProps>
              </a:ext>
            </a:extLst>
          </a:blip>
          <a:stretch>
            <a:fillRect/>
          </a:stretch>
        </p:blipFill>
        <p:spPr>
          <a:xfrm>
            <a:off x="12007979" y="18272254"/>
            <a:ext cx="6259254" cy="6259254"/>
          </a:xfrm>
          <a:prstGeom prst="rect">
            <a:avLst/>
          </a:prstGeom>
        </p:spPr>
      </p:pic>
      <p:pic>
        <p:nvPicPr>
          <p:cNvPr id="10" name="Picture 9"/>
          <p:cNvPicPr>
            <a:picLocks noChangeAspect="1"/>
          </p:cNvPicPr>
          <p:nvPr/>
        </p:nvPicPr>
        <p:blipFill>
          <a:blip r:embed="rId11"/>
          <a:stretch>
            <a:fillRect/>
          </a:stretch>
        </p:blipFill>
        <p:spPr>
          <a:xfrm>
            <a:off x="9136003" y="27958158"/>
            <a:ext cx="12183969" cy="10445472"/>
          </a:xfrm>
          <a:prstGeom prst="rect">
            <a:avLst/>
          </a:prstGeom>
        </p:spPr>
      </p:pic>
      <p:pic>
        <p:nvPicPr>
          <p:cNvPr id="66" name="Picture 65"/>
          <p:cNvPicPr>
            <a:picLocks noChangeAspect="1"/>
          </p:cNvPicPr>
          <p:nvPr/>
        </p:nvPicPr>
        <p:blipFill>
          <a:blip r:embed="rId12">
            <a:extLst>
              <a:ext uri="{BEBA8EAE-BF5A-486C-A8C5-ECC9F3942E4B}">
                <a14:imgProps xmlns:a14="http://schemas.microsoft.com/office/drawing/2010/main">
                  <a14:imgLayer r:embed="rId13">
                    <a14:imgEffect>
                      <a14:backgroundRemoval t="0" b="100000" l="0" r="100000"/>
                    </a14:imgEffect>
                  </a14:imgLayer>
                </a14:imgProps>
              </a:ext>
            </a:extLst>
          </a:blip>
          <a:stretch>
            <a:fillRect/>
          </a:stretch>
        </p:blipFill>
        <p:spPr>
          <a:xfrm>
            <a:off x="27700653" y="40570689"/>
            <a:ext cx="445723" cy="608495"/>
          </a:xfrm>
          <a:prstGeom prst="rect">
            <a:avLst/>
          </a:prstGeom>
        </p:spPr>
      </p:pic>
      <p:sp>
        <p:nvSpPr>
          <p:cNvPr id="22" name="Subtitle 2"/>
          <p:cNvSpPr txBox="1">
            <a:spLocks/>
          </p:cNvSpPr>
          <p:nvPr/>
        </p:nvSpPr>
        <p:spPr>
          <a:xfrm>
            <a:off x="27052149" y="41334736"/>
            <a:ext cx="2268615" cy="677453"/>
          </a:xfrm>
          <a:prstGeom prst="rect">
            <a:avLst/>
          </a:prstGeom>
        </p:spPr>
        <p:txBody>
          <a:bodyPr vert="horz" lIns="91440" tIns="45720" rIns="91440" bIns="45720" rtlCol="0">
            <a:noAutofit/>
          </a:bodyPr>
          <a:lstStyle>
            <a:lvl1pPr marL="0" indent="0" algn="ctr" defTabSz="3027487" rtl="0" eaLnBrk="1" latinLnBrk="0" hangingPunct="1">
              <a:lnSpc>
                <a:spcPct val="90000"/>
              </a:lnSpc>
              <a:spcBef>
                <a:spcPts val="3311"/>
              </a:spcBef>
              <a:buFont typeface="Arial" panose="020B0604020202020204" pitchFamily="34" charset="0"/>
              <a:buNone/>
              <a:defRPr sz="7946" kern="1200">
                <a:solidFill>
                  <a:schemeClr val="tx1"/>
                </a:solidFill>
                <a:latin typeface="+mn-lt"/>
                <a:ea typeface="+mn-ea"/>
                <a:cs typeface="+mn-cs"/>
              </a:defRPr>
            </a:lvl1pPr>
            <a:lvl2pPr marL="1513743" indent="0" algn="ctr" defTabSz="3027487" rtl="0" eaLnBrk="1" latinLnBrk="0" hangingPunct="1">
              <a:lnSpc>
                <a:spcPct val="90000"/>
              </a:lnSpc>
              <a:spcBef>
                <a:spcPts val="1655"/>
              </a:spcBef>
              <a:buFont typeface="Arial" panose="020B0604020202020204" pitchFamily="34" charset="0"/>
              <a:buNone/>
              <a:defRPr sz="6622" kern="1200">
                <a:solidFill>
                  <a:schemeClr val="tx1"/>
                </a:solidFill>
                <a:latin typeface="+mn-lt"/>
                <a:ea typeface="+mn-ea"/>
                <a:cs typeface="+mn-cs"/>
              </a:defRPr>
            </a:lvl2pPr>
            <a:lvl3pPr marL="3027487" indent="0" algn="ctr" defTabSz="3027487" rtl="0" eaLnBrk="1" latinLnBrk="0" hangingPunct="1">
              <a:lnSpc>
                <a:spcPct val="90000"/>
              </a:lnSpc>
              <a:spcBef>
                <a:spcPts val="1655"/>
              </a:spcBef>
              <a:buFont typeface="Arial" panose="020B0604020202020204" pitchFamily="34" charset="0"/>
              <a:buNone/>
              <a:defRPr sz="5960" kern="1200">
                <a:solidFill>
                  <a:schemeClr val="tx1"/>
                </a:solidFill>
                <a:latin typeface="+mn-lt"/>
                <a:ea typeface="+mn-ea"/>
                <a:cs typeface="+mn-cs"/>
              </a:defRPr>
            </a:lvl3pPr>
            <a:lvl4pPr marL="4541230"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4pPr>
            <a:lvl5pPr marL="6054974"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5pPr>
            <a:lvl6pPr marL="7568717"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6pPr>
            <a:lvl7pPr marL="9082461"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7pPr>
            <a:lvl8pPr marL="10596204"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8pPr>
            <a:lvl9pPr marL="12109948"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9pPr>
          </a:lstStyle>
          <a:p>
            <a:r>
              <a:rPr lang="en-US" sz="3200" dirty="0" smtClean="0">
                <a:solidFill>
                  <a:schemeClr val="bg1"/>
                </a:solidFill>
              </a:rPr>
              <a:t>IMADA 2017</a:t>
            </a:r>
            <a:endParaRPr lang="en-US" sz="3200" dirty="0" smtClean="0">
              <a:solidFill>
                <a:schemeClr val="bg1"/>
              </a:solidFill>
            </a:endParaRPr>
          </a:p>
        </p:txBody>
      </p:sp>
      <p:sp>
        <p:nvSpPr>
          <p:cNvPr id="25" name="Subtitle 2"/>
          <p:cNvSpPr txBox="1">
            <a:spLocks/>
          </p:cNvSpPr>
          <p:nvPr/>
        </p:nvSpPr>
        <p:spPr>
          <a:xfrm>
            <a:off x="1877650" y="20595984"/>
            <a:ext cx="6489110" cy="3935524"/>
          </a:xfrm>
          <a:prstGeom prst="rect">
            <a:avLst/>
          </a:prstGeom>
        </p:spPr>
        <p:txBody>
          <a:bodyPr vert="horz" lIns="91440" tIns="45720" rIns="91440" bIns="45720" rtlCol="0">
            <a:noAutofit/>
          </a:bodyPr>
          <a:lstStyle>
            <a:lvl1pPr marL="0" indent="0" algn="ctr" defTabSz="3027487" rtl="0" eaLnBrk="1" latinLnBrk="0" hangingPunct="1">
              <a:lnSpc>
                <a:spcPct val="90000"/>
              </a:lnSpc>
              <a:spcBef>
                <a:spcPts val="3311"/>
              </a:spcBef>
              <a:buFont typeface="Arial" panose="020B0604020202020204" pitchFamily="34" charset="0"/>
              <a:buNone/>
              <a:defRPr sz="7946" kern="1200">
                <a:solidFill>
                  <a:schemeClr val="tx1"/>
                </a:solidFill>
                <a:latin typeface="+mn-lt"/>
                <a:ea typeface="+mn-ea"/>
                <a:cs typeface="+mn-cs"/>
              </a:defRPr>
            </a:lvl1pPr>
            <a:lvl2pPr marL="1513743" indent="0" algn="ctr" defTabSz="3027487" rtl="0" eaLnBrk="1" latinLnBrk="0" hangingPunct="1">
              <a:lnSpc>
                <a:spcPct val="90000"/>
              </a:lnSpc>
              <a:spcBef>
                <a:spcPts val="1655"/>
              </a:spcBef>
              <a:buFont typeface="Arial" panose="020B0604020202020204" pitchFamily="34" charset="0"/>
              <a:buNone/>
              <a:defRPr sz="6622" kern="1200">
                <a:solidFill>
                  <a:schemeClr val="tx1"/>
                </a:solidFill>
                <a:latin typeface="+mn-lt"/>
                <a:ea typeface="+mn-ea"/>
                <a:cs typeface="+mn-cs"/>
              </a:defRPr>
            </a:lvl2pPr>
            <a:lvl3pPr marL="3027487" indent="0" algn="ctr" defTabSz="3027487" rtl="0" eaLnBrk="1" latinLnBrk="0" hangingPunct="1">
              <a:lnSpc>
                <a:spcPct val="90000"/>
              </a:lnSpc>
              <a:spcBef>
                <a:spcPts val="1655"/>
              </a:spcBef>
              <a:buFont typeface="Arial" panose="020B0604020202020204" pitchFamily="34" charset="0"/>
              <a:buNone/>
              <a:defRPr sz="5960" kern="1200">
                <a:solidFill>
                  <a:schemeClr val="tx1"/>
                </a:solidFill>
                <a:latin typeface="+mn-lt"/>
                <a:ea typeface="+mn-ea"/>
                <a:cs typeface="+mn-cs"/>
              </a:defRPr>
            </a:lvl3pPr>
            <a:lvl4pPr marL="4541230"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4pPr>
            <a:lvl5pPr marL="6054974"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5pPr>
            <a:lvl6pPr marL="7568717"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6pPr>
            <a:lvl7pPr marL="9082461"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7pPr>
            <a:lvl8pPr marL="10596204"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8pPr>
            <a:lvl9pPr marL="12109948" indent="0" algn="ctr" defTabSz="3027487" rtl="0" eaLnBrk="1" latinLnBrk="0" hangingPunct="1">
              <a:lnSpc>
                <a:spcPct val="90000"/>
              </a:lnSpc>
              <a:spcBef>
                <a:spcPts val="1655"/>
              </a:spcBef>
              <a:buFont typeface="Arial" panose="020B0604020202020204" pitchFamily="34" charset="0"/>
              <a:buNone/>
              <a:defRPr sz="5297" kern="1200">
                <a:solidFill>
                  <a:schemeClr val="tx1"/>
                </a:solidFill>
                <a:latin typeface="+mn-lt"/>
                <a:ea typeface="+mn-ea"/>
                <a:cs typeface="+mn-cs"/>
              </a:defRPr>
            </a:lvl9pPr>
          </a:lstStyle>
          <a:p>
            <a:r>
              <a:rPr lang="en-US" sz="2400" b="1" i="1" dirty="0">
                <a:solidFill>
                  <a:schemeClr val="bg1"/>
                </a:solidFill>
              </a:rPr>
              <a:t>Shift Register</a:t>
            </a:r>
          </a:p>
          <a:p>
            <a:pPr algn="just"/>
            <a:r>
              <a:rPr lang="en-US" sz="2400" dirty="0">
                <a:solidFill>
                  <a:schemeClr val="bg1"/>
                </a:solidFill>
              </a:rPr>
              <a:t>The shift register is a series of flip flops (bit information storage units) that takes an input, and waits until the clocks rising edge to change the value of the flip flop. Its purpose is to store information which can only be manipulated during a rising edge, and in our case, it is an array of bits representing inputs and outputs.</a:t>
            </a:r>
            <a:endParaRPr lang="en-US" sz="2400" dirty="0">
              <a:solidFill>
                <a:schemeClr val="bg1"/>
              </a:solidFill>
            </a:endParaRPr>
          </a:p>
        </p:txBody>
      </p:sp>
    </p:spTree>
    <p:extLst>
      <p:ext uri="{BB962C8B-B14F-4D97-AF65-F5344CB8AC3E}">
        <p14:creationId xmlns:p14="http://schemas.microsoft.com/office/powerpoint/2010/main" val="30711595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1909</TotalTime>
  <Words>567</Words>
  <Application>Microsoft Macintosh PowerPoint</Application>
  <PresentationFormat>Custom</PresentationFormat>
  <Paragraphs>24</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Calibri Light</vt:lpstr>
      <vt:lpstr>Cambria Math</vt:lpstr>
      <vt:lpstr>Arial</vt:lpstr>
      <vt:lpstr>Office Theme</vt:lpstr>
      <vt:lpstr>THE CYCLE OF BITS</vt:lpstr>
    </vt:vector>
  </TitlesOfParts>
  <Company/>
  <LinksUpToDate>false</LinksUpToDate>
  <SharedDoc>false</SharedDoc>
  <HyperlinksChanged>false</HyperlinksChanged>
  <AppVersion>15.0034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Hardware bitches</dc:title>
  <dc:creator>Simon Karing</dc:creator>
  <cp:lastModifiedBy>Simon Karing</cp:lastModifiedBy>
  <cp:revision>94</cp:revision>
  <cp:lastPrinted>2017-05-31T12:03:24Z</cp:lastPrinted>
  <dcterms:created xsi:type="dcterms:W3CDTF">2017-05-15T11:08:25Z</dcterms:created>
  <dcterms:modified xsi:type="dcterms:W3CDTF">2017-06-01T12:14:20Z</dcterms:modified>
</cp:coreProperties>
</file>

<file path=docProps/thumbnail.jpeg>
</file>